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09" r:id="rId2"/>
    <p:sldId id="310" r:id="rId3"/>
    <p:sldId id="311" r:id="rId4"/>
    <p:sldId id="313" r:id="rId5"/>
    <p:sldId id="314" r:id="rId6"/>
    <p:sldId id="315" r:id="rId7"/>
    <p:sldId id="316" r:id="rId8"/>
    <p:sldId id="317" r:id="rId9"/>
    <p:sldId id="325" r:id="rId10"/>
    <p:sldId id="312" r:id="rId11"/>
    <p:sldId id="256" r:id="rId12"/>
    <p:sldId id="269" r:id="rId13"/>
    <p:sldId id="297" r:id="rId14"/>
    <p:sldId id="270" r:id="rId15"/>
    <p:sldId id="272" r:id="rId16"/>
    <p:sldId id="273" r:id="rId17"/>
    <p:sldId id="298" r:id="rId18"/>
    <p:sldId id="299" r:id="rId19"/>
    <p:sldId id="300" r:id="rId20"/>
    <p:sldId id="258" r:id="rId21"/>
    <p:sldId id="263" r:id="rId22"/>
    <p:sldId id="280" r:id="rId23"/>
    <p:sldId id="306" r:id="rId24"/>
    <p:sldId id="303" r:id="rId25"/>
    <p:sldId id="279" r:id="rId26"/>
    <p:sldId id="301" r:id="rId27"/>
    <p:sldId id="276" r:id="rId28"/>
    <p:sldId id="259" r:id="rId29"/>
    <p:sldId id="264" r:id="rId30"/>
    <p:sldId id="282" r:id="rId31"/>
    <p:sldId id="283" r:id="rId32"/>
    <p:sldId id="304" r:id="rId33"/>
    <p:sldId id="305" r:id="rId34"/>
    <p:sldId id="284" r:id="rId35"/>
    <p:sldId id="321" r:id="rId36"/>
    <p:sldId id="331" r:id="rId37"/>
    <p:sldId id="288" r:id="rId38"/>
    <p:sldId id="289" r:id="rId39"/>
    <p:sldId id="319" r:id="rId40"/>
    <p:sldId id="320" r:id="rId41"/>
    <p:sldId id="330" r:id="rId42"/>
    <p:sldId id="327" r:id="rId43"/>
    <p:sldId id="328" r:id="rId44"/>
    <p:sldId id="329" r:id="rId45"/>
    <p:sldId id="326" r:id="rId46"/>
    <p:sldId id="260" r:id="rId47"/>
    <p:sldId id="333" r:id="rId48"/>
    <p:sldId id="332" r:id="rId49"/>
    <p:sldId id="292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03" autoAdjust="0"/>
  </p:normalViewPr>
  <p:slideViewPr>
    <p:cSldViewPr>
      <p:cViewPr varScale="1">
        <p:scale>
          <a:sx n="65" d="100"/>
          <a:sy n="65" d="100"/>
        </p:scale>
        <p:origin x="-141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98977149915084"/>
          <c:y val="4.2294921468149824E-2"/>
          <c:w val="0.86501022850084963"/>
          <c:h val="0.826287547389909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INTERNASIONAL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16</c:v>
                </c:pt>
                <c:pt idx="4">
                  <c:v>40</c:v>
                </c:pt>
                <c:pt idx="5">
                  <c:v>100</c:v>
                </c:pt>
                <c:pt idx="6">
                  <c:v>120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NASIONAL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16</c:v>
                </c:pt>
                <c:pt idx="4">
                  <c:v>40</c:v>
                </c:pt>
                <c:pt idx="5">
                  <c:v>100</c:v>
                </c:pt>
                <c:pt idx="6">
                  <c:v>120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82688768"/>
        <c:axId val="182694656"/>
      </c:lineChart>
      <c:catAx>
        <c:axId val="182688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b="1">
                <a:solidFill>
                  <a:srgbClr val="0070C0"/>
                </a:solidFill>
              </a:defRPr>
            </a:pPr>
            <a:endParaRPr lang="en-US"/>
          </a:p>
        </c:txPr>
        <c:crossAx val="182694656"/>
        <c:crosses val="autoZero"/>
        <c:auto val="1"/>
        <c:lblAlgn val="ctr"/>
        <c:lblOffset val="100"/>
        <c:noMultiLvlLbl val="0"/>
      </c:catAx>
      <c:valAx>
        <c:axId val="182694656"/>
        <c:scaling>
          <c:orientation val="minMax"/>
        </c:scaling>
        <c:delete val="0"/>
        <c:axPos val="l"/>
        <c:majorGridlines>
          <c:spPr>
            <a:ln w="28575"/>
          </c:spPr>
        </c:majorGridlines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b="1">
                <a:solidFill>
                  <a:srgbClr val="FF0000"/>
                </a:solidFill>
              </a:defRPr>
            </a:pPr>
            <a:endParaRPr lang="en-US"/>
          </a:p>
        </c:txPr>
        <c:crossAx val="182688768"/>
        <c:crosses val="autoZero"/>
        <c:crossBetween val="between"/>
      </c:valAx>
      <c:spPr>
        <a:effectLst>
          <a:outerShdw blurRad="50800" dist="38100" dir="13500000" algn="br" rotWithShape="0">
            <a:prstClr val="black">
              <a:alpha val="40000"/>
            </a:prstClr>
          </a:outerShdw>
        </a:effectLst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C0060E-2945-46EB-B58E-9F29FECE1E88}" type="datetimeFigureOut">
              <a:rPr lang="en-US" smtClean="0"/>
              <a:pPr/>
              <a:t>11/19/2015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A03A0-B2D4-4781-A5B3-9CB0773723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29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5D630-46AC-46FE-9EE5-0065088C9085}" type="slidenum">
              <a:rPr lang="id-ID" smtClean="0"/>
              <a:pPr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5596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03A0-B2D4-4781-A5B3-9CB07737237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2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DC0D-1BDC-4CC9-B9AA-D3C8D26D63E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77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DC0D-1BDC-4CC9-B9AA-D3C8D26D63E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97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DC0D-1BDC-4CC9-B9AA-D3C8D26D63E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77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DC0D-1BDC-4CC9-B9AA-D3C8D26D63E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42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DC0D-1BDC-4CC9-B9AA-D3C8D26D63E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77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DC0D-1BDC-4CC9-B9AA-D3C8D26D63E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16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11/19/2015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11/19/2015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11/19/2015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11/19/2015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11/19/2015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D23D-3789-4C99-BB5D-5646A3DA860B}" type="datetimeFigureOut">
              <a:rPr lang="en-US" smtClean="0"/>
              <a:pPr/>
              <a:t>11/19/2015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4D23D-3789-4C99-BB5D-5646A3DA860B}" type="datetimeFigureOut">
              <a:rPr lang="en-US" smtClean="0"/>
              <a:pPr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93FD5-1001-497F-958F-57397A27EF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eg"/><Relationship Id="rId4" Type="http://schemas.openxmlformats.org/officeDocument/2006/relationships/image" Target="../media/image4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ogor-up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7668" cy="6858000"/>
          </a:xfrm>
          <a:prstGeom prst="rect">
            <a:avLst/>
          </a:prstGeom>
          <a:solidFill>
            <a:srgbClr val="008000">
              <a:alpha val="70000"/>
            </a:srgbClr>
          </a:solidFill>
        </p:spPr>
      </p:pic>
      <p:sp>
        <p:nvSpPr>
          <p:cNvPr id="13" name="Rectangle 12"/>
          <p:cNvSpPr/>
          <p:nvPr/>
        </p:nvSpPr>
        <p:spPr>
          <a:xfrm>
            <a:off x="2438400" y="5867400"/>
            <a:ext cx="6534582" cy="926365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/>
          <p:cNvSpPr/>
          <p:nvPr/>
        </p:nvSpPr>
        <p:spPr>
          <a:xfrm>
            <a:off x="166714" y="1412775"/>
            <a:ext cx="3832652" cy="2466221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/>
          <p:cNvSpPr txBox="1"/>
          <p:nvPr/>
        </p:nvSpPr>
        <p:spPr>
          <a:xfrm>
            <a:off x="212323" y="1412776"/>
            <a:ext cx="2781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Impact" pitchFamily="34" charset="0"/>
              </a:rPr>
              <a:t>PERKEMBANGAN</a:t>
            </a:r>
            <a:endParaRPr lang="id-ID" sz="3200" dirty="0">
              <a:solidFill>
                <a:schemeClr val="accent1">
                  <a:lumMod val="60000"/>
                  <a:lumOff val="40000"/>
                </a:schemeClr>
              </a:solidFill>
              <a:latin typeface="Impact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2323" y="1871871"/>
            <a:ext cx="1768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Impact" pitchFamily="34" charset="0"/>
              </a:rPr>
              <a:t>SISTEM </a:t>
            </a:r>
            <a:endParaRPr lang="id-ID" sz="4000" dirty="0">
              <a:solidFill>
                <a:schemeClr val="accent1">
                  <a:lumMod val="60000"/>
                  <a:lumOff val="40000"/>
                </a:schemeClr>
              </a:solidFill>
              <a:latin typeface="Impact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714" y="2362200"/>
            <a:ext cx="31902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rgbClr val="FFC000"/>
                </a:solidFill>
                <a:latin typeface="Impact" pitchFamily="34" charset="0"/>
              </a:rPr>
              <a:t>INFORMASI</a:t>
            </a:r>
            <a:endParaRPr lang="id-ID" sz="5400" dirty="0">
              <a:solidFill>
                <a:srgbClr val="FFC000"/>
              </a:solidFill>
              <a:latin typeface="Impac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714" y="3048000"/>
            <a:ext cx="38326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>
                <a:solidFill>
                  <a:srgbClr val="FFC000"/>
                </a:solidFill>
                <a:latin typeface="Impact" pitchFamily="34" charset="0"/>
              </a:rPr>
              <a:t>DI KOTA BOGOR</a:t>
            </a:r>
            <a:endParaRPr lang="id-ID" sz="4800" dirty="0">
              <a:solidFill>
                <a:srgbClr val="FFC000"/>
              </a:solidFill>
              <a:latin typeface="Impact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96214" y="5877580"/>
            <a:ext cx="4519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bg1"/>
                </a:solidFill>
                <a:latin typeface="Impact" pitchFamily="34" charset="0"/>
              </a:rPr>
              <a:t>Achmad Sandy Bukhari, SKom</a:t>
            </a:r>
            <a:endParaRPr lang="id-ID" sz="28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8400" y="6381690"/>
            <a:ext cx="6512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Impact" pitchFamily="34" charset="0"/>
              </a:rPr>
              <a:t>Kasi Aplikasi Telematika dan PDE Kantor KOMINFO Kota Bogor</a:t>
            </a:r>
            <a:endParaRPr lang="id-ID" sz="2000" dirty="0"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40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66800" y="1371600"/>
            <a:ext cx="223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KEBIJAKAN</a:t>
            </a:r>
            <a:endParaRPr lang="en-US" sz="3600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6477000" cy="4572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14600" y="2286000"/>
              <a:ext cx="6629400" cy="4572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514600" y="2286000"/>
              <a:ext cx="3962400" cy="2286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 descr="logokotabogo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800600"/>
            <a:ext cx="914400" cy="1184147"/>
          </a:xfrm>
          <a:prstGeom prst="rect">
            <a:avLst/>
          </a:prstGeom>
        </p:spPr>
      </p:pic>
      <p:pic>
        <p:nvPicPr>
          <p:cNvPr id="10" name="Picture 9" descr="E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9600" y="4614672"/>
            <a:ext cx="4724400" cy="2243328"/>
          </a:xfrm>
          <a:prstGeom prst="rect">
            <a:avLst/>
          </a:prstGeom>
        </p:spPr>
      </p:pic>
      <p:pic>
        <p:nvPicPr>
          <p:cNvPr id="11" name="Picture 10" descr="e-goverm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80559" cy="2286000"/>
          </a:xfrm>
          <a:prstGeom prst="rect">
            <a:avLst/>
          </a:prstGeom>
        </p:spPr>
      </p:pic>
      <p:pic>
        <p:nvPicPr>
          <p:cNvPr id="13" name="Picture 12" descr="E-Government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286000"/>
            <a:ext cx="3962400" cy="23128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19434" y="5943600"/>
            <a:ext cx="2142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KANTOR KOMINFO</a:t>
            </a:r>
          </a:p>
          <a:p>
            <a:pPr algn="ctr"/>
            <a:r>
              <a:rPr lang="en-US" sz="2000" dirty="0" smtClean="0"/>
              <a:t>KOTA BOGOR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7003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324600" cy="2209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5400" y="533400"/>
            <a:ext cx="35907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KEBIJAKAN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8" name="Picture 7" descr="open-governm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561891"/>
            <a:ext cx="5953956" cy="23911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19800" y="4267200"/>
            <a:ext cx="3124200" cy="2590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Leadership-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46" y="838200"/>
            <a:ext cx="4022154" cy="3352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4182" y="4191000"/>
            <a:ext cx="22333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Sumber</a:t>
            </a:r>
            <a:r>
              <a:rPr lang="en-US" sz="900" dirty="0" smtClean="0"/>
              <a:t>: kominfo.kotabogor.go.id 7/5/2014</a:t>
            </a:r>
            <a:endParaRPr lang="en-US" sz="900" dirty="0"/>
          </a:p>
        </p:txBody>
      </p:sp>
      <p:pic>
        <p:nvPicPr>
          <p:cNvPr id="16" name="Picture 15" descr="Leadership-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28600"/>
            <a:ext cx="3526400" cy="36655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763659" y="3883968"/>
            <a:ext cx="22829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Sumber</a:t>
            </a:r>
            <a:r>
              <a:rPr lang="en-US" sz="900" dirty="0" smtClean="0"/>
              <a:t>: kotabogor.go.id  22 </a:t>
            </a:r>
            <a:r>
              <a:rPr lang="en-US" sz="900" dirty="0" err="1" smtClean="0"/>
              <a:t>Desember</a:t>
            </a:r>
            <a:r>
              <a:rPr lang="en-US" sz="900" dirty="0" smtClean="0"/>
              <a:t> 2014</a:t>
            </a:r>
            <a:endParaRPr 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152400" y="177225"/>
            <a:ext cx="2267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LEADERSHIP</a:t>
            </a:r>
            <a:endParaRPr lang="en-US" sz="3200" b="1" dirty="0"/>
          </a:p>
        </p:txBody>
      </p:sp>
      <p:pic>
        <p:nvPicPr>
          <p:cNvPr id="19" name="Picture 18" descr="Leadership-0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853579"/>
            <a:ext cx="4191000" cy="354722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212003" y="6400800"/>
            <a:ext cx="23727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Sumber</a:t>
            </a:r>
            <a:r>
              <a:rPr lang="en-US" sz="900" dirty="0" smtClean="0"/>
              <a:t>: kominfo.kotabogor.go.id  6  Mei 2015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Cover-RPJM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685800"/>
            <a:ext cx="3643128" cy="5562600"/>
          </a:xfrm>
          <a:prstGeom prst="rect">
            <a:avLst/>
          </a:prstGeom>
        </p:spPr>
      </p:pic>
      <p:pic>
        <p:nvPicPr>
          <p:cNvPr id="13" name="Picture 12" descr="RPJMD-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99" y="1219200"/>
            <a:ext cx="3966575" cy="2743200"/>
          </a:xfrm>
          <a:prstGeom prst="rect">
            <a:avLst/>
          </a:prstGeom>
        </p:spPr>
      </p:pic>
      <p:pic>
        <p:nvPicPr>
          <p:cNvPr id="14" name="Picture 13" descr="RPJMD-0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114800"/>
            <a:ext cx="3994310" cy="1752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" y="253425"/>
            <a:ext cx="5244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PRIORITAS TIK DALAM RPJMD</a:t>
            </a:r>
            <a:endParaRPr lang="en-US" sz="3200" b="1" dirty="0"/>
          </a:p>
        </p:txBody>
      </p:sp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2209800" y="1828800"/>
            <a:ext cx="3429000" cy="1569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0725" algn="l"/>
              </a:tabLst>
            </a:pP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Visi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:</a:t>
            </a: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0725" algn="l"/>
              </a:tabLst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“Kota Bogor yang 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nyaman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, 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beriman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dan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transparan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”</a:t>
            </a: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0725" algn="l"/>
              </a:tabLst>
            </a:pP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0725" algn="l"/>
              </a:tabLst>
            </a:pP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Misi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:</a:t>
            </a: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225425" marR="0" lvl="0" indent="-225425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5425" algn="l"/>
              </a:tabLst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1.	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Menjadikan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Bogor 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kota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yang 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cerdas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dan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berwawasan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teknologi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informasi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dan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komunikasi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217025"/>
            <a:ext cx="3699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PERATURAN KEBIJAKAN TIK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" y="598025"/>
            <a:ext cx="5473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KEPUTUSAN PENERAPAN KEBIJAKAN TIK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MasterPlan-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79908">
            <a:off x="6078571" y="609427"/>
            <a:ext cx="2647585" cy="3351788"/>
          </a:xfrm>
          <a:prstGeom prst="rect">
            <a:avLst/>
          </a:prstGeom>
        </p:spPr>
      </p:pic>
      <p:pic>
        <p:nvPicPr>
          <p:cNvPr id="12" name="Picture 11" descr="MasterPlan-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743200"/>
            <a:ext cx="2743200" cy="350238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81000" y="3581400"/>
            <a:ext cx="3886200" cy="2971800"/>
            <a:chOff x="304800" y="1371600"/>
            <a:chExt cx="3886200" cy="2971800"/>
          </a:xfrm>
        </p:grpSpPr>
        <p:sp>
          <p:nvSpPr>
            <p:cNvPr id="17" name="Rectangle 16"/>
            <p:cNvSpPr/>
            <p:nvPr/>
          </p:nvSpPr>
          <p:spPr>
            <a:xfrm>
              <a:off x="304800" y="1371600"/>
              <a:ext cx="3886200" cy="2971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33 Tahun 2013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09600" y="2514600"/>
              <a:ext cx="3276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PERATURAN WALIKOTA BOGOR</a:t>
              </a:r>
            </a:p>
            <a:p>
              <a:pPr algn="ctr"/>
              <a:r>
                <a:rPr lang="en-US" sz="1200" dirty="0" smtClean="0"/>
                <a:t>NOMOR </a:t>
              </a:r>
              <a:r>
                <a:rPr lang="id-ID" sz="1200" dirty="0" smtClean="0"/>
                <a:t>33 TAHUN 2013</a:t>
              </a:r>
              <a:endParaRPr lang="en-US" sz="1200" dirty="0" smtClean="0"/>
            </a:p>
            <a:p>
              <a:pPr algn="ctr"/>
              <a:r>
                <a:rPr lang="en-US" sz="1200" b="1" dirty="0" smtClean="0"/>
                <a:t>TENTANG</a:t>
              </a:r>
            </a:p>
            <a:p>
              <a:pPr algn="ctr"/>
              <a:r>
                <a:rPr lang="en-US" sz="1200" b="1" dirty="0" smtClean="0"/>
                <a:t>PENYELENGGARAAN PEMERIUNTAHAN </a:t>
              </a:r>
            </a:p>
            <a:p>
              <a:pPr algn="ctr"/>
              <a:r>
                <a:rPr lang="en-US" sz="1200" b="1" dirty="0" smtClean="0"/>
                <a:t>DENGAN SISTEM ELEKTRONIK</a:t>
              </a:r>
            </a:p>
            <a:p>
              <a:pPr algn="ctr"/>
              <a:r>
                <a:rPr lang="en-US" sz="1200" b="1" dirty="0" smtClean="0"/>
                <a:t>DI LINGKUNGAN PEMERINTAH KOTA BOGOR</a:t>
              </a:r>
              <a:endParaRPr lang="en-US" sz="1200" b="1" dirty="0"/>
            </a:p>
          </p:txBody>
        </p:sp>
        <p:pic>
          <p:nvPicPr>
            <p:cNvPr id="20" name="Picture 19" descr="logokotabogor.gi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5000" y="1600200"/>
              <a:ext cx="609600" cy="789431"/>
            </a:xfrm>
            <a:prstGeom prst="rect">
              <a:avLst/>
            </a:prstGeom>
          </p:spPr>
        </p:pic>
      </p:grpSp>
      <p:pic>
        <p:nvPicPr>
          <p:cNvPr id="1026" name="Picture 2" descr="BukuEgov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71800" y="3733800"/>
            <a:ext cx="4410075" cy="361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04800" y="1447800"/>
            <a:ext cx="5105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KOTA BOGOR TELAH MEMILIKI RENCANA MENYUSUN INDUK TIK PENGEMBANGAN E-GOVERNMENT 2014-2018</a:t>
            </a:r>
          </a:p>
          <a:p>
            <a:endParaRPr lang="en-US" sz="1600" b="1" dirty="0" smtClean="0"/>
          </a:p>
          <a:p>
            <a:r>
              <a:rPr lang="en-US" sz="1600" b="1" dirty="0" smtClean="0"/>
              <a:t>SUDAH DITUANGKAN DALAM PERWALI NO. 33 TAHUN 2013. TAHUN INI AKAN DINAIKKAN MENJADI PERATURAN DAERAH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8600" y="228600"/>
            <a:ext cx="3804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EVALUASI/ AUDIT TIK</a:t>
            </a:r>
            <a:endParaRPr lang="en-US" sz="3200" b="1" dirty="0"/>
          </a:p>
        </p:txBody>
      </p:sp>
      <p:pic>
        <p:nvPicPr>
          <p:cNvPr id="14" name="Picture 13" descr="Audit-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3000" y="3505200"/>
            <a:ext cx="3886200" cy="3109283"/>
          </a:xfrm>
          <a:prstGeom prst="rect">
            <a:avLst/>
          </a:prstGeom>
        </p:spPr>
      </p:pic>
      <p:pic>
        <p:nvPicPr>
          <p:cNvPr id="15" name="Picture 14" descr="Audit-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81000"/>
            <a:ext cx="4236929" cy="2971800"/>
          </a:xfrm>
          <a:prstGeom prst="rect">
            <a:avLst/>
          </a:prstGeom>
        </p:spPr>
      </p:pic>
      <p:pic>
        <p:nvPicPr>
          <p:cNvPr id="16" name="Picture 15" descr="Audit-0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429000"/>
            <a:ext cx="4036312" cy="3200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1092875"/>
            <a:ext cx="4114800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 err="1" smtClean="0"/>
              <a:t>Tahun</a:t>
            </a:r>
            <a:r>
              <a:rPr lang="en-US" sz="1400" dirty="0" smtClean="0"/>
              <a:t> 2015, </a:t>
            </a:r>
            <a:r>
              <a:rPr lang="en-US" sz="1400" dirty="0" err="1" smtClean="0"/>
              <a:t>terdapat</a:t>
            </a:r>
            <a:r>
              <a:rPr lang="en-US" sz="1400" dirty="0" smtClean="0"/>
              <a:t> sub </a:t>
            </a:r>
            <a:r>
              <a:rPr lang="en-US" sz="1400" dirty="0" err="1" smtClean="0"/>
              <a:t>Kegiatan</a:t>
            </a:r>
            <a:r>
              <a:rPr lang="en-US" sz="1400" dirty="0" smtClean="0"/>
              <a:t> </a:t>
            </a:r>
            <a:r>
              <a:rPr lang="en-US" sz="1400" dirty="0" err="1" smtClean="0"/>
              <a:t>Rencana</a:t>
            </a:r>
            <a:r>
              <a:rPr lang="en-US" sz="1400" dirty="0" smtClean="0"/>
              <a:t> </a:t>
            </a:r>
            <a:r>
              <a:rPr lang="en-US" sz="1400" dirty="0" err="1" smtClean="0"/>
              <a:t>Teknis</a:t>
            </a:r>
            <a:r>
              <a:rPr lang="en-US" sz="1400" dirty="0" smtClean="0"/>
              <a:t> </a:t>
            </a:r>
            <a:r>
              <a:rPr lang="en-US" sz="1400" dirty="0" err="1" smtClean="0"/>
              <a:t>Keamanan</a:t>
            </a:r>
            <a:r>
              <a:rPr lang="en-US" sz="1400" dirty="0" smtClean="0"/>
              <a:t> </a:t>
            </a:r>
            <a:r>
              <a:rPr lang="en-US" sz="1400" dirty="0" err="1" smtClean="0"/>
              <a:t>Jaringan</a:t>
            </a:r>
            <a:r>
              <a:rPr lang="en-US" sz="1400" dirty="0" smtClean="0"/>
              <a:t>, </a:t>
            </a:r>
            <a:r>
              <a:rPr lang="en-US" sz="1400" dirty="0" err="1" smtClean="0"/>
              <a:t>berisi</a:t>
            </a:r>
            <a:r>
              <a:rPr lang="en-US" sz="1400" dirty="0" smtClean="0"/>
              <a:t> </a:t>
            </a:r>
            <a:r>
              <a:rPr lang="en-US" sz="1400" dirty="0" err="1" smtClean="0"/>
              <a:t>kajian</a:t>
            </a:r>
            <a:r>
              <a:rPr lang="en-US" sz="1400" dirty="0" smtClean="0"/>
              <a:t>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 smtClean="0"/>
              <a:t>evaluasi</a:t>
            </a:r>
            <a:r>
              <a:rPr lang="en-US" sz="1400" dirty="0" smtClean="0"/>
              <a:t> </a:t>
            </a:r>
            <a:r>
              <a:rPr lang="en-US" sz="1400" dirty="0" err="1" smtClean="0"/>
              <a:t>Infrastruktur</a:t>
            </a:r>
            <a:r>
              <a:rPr lang="en-US" sz="1400" dirty="0" smtClean="0"/>
              <a:t> </a:t>
            </a:r>
            <a:r>
              <a:rPr lang="en-US" sz="1400" dirty="0" err="1" smtClean="0"/>
              <a:t>jaringan</a:t>
            </a:r>
            <a:r>
              <a:rPr lang="en-US" sz="1400" dirty="0" smtClean="0"/>
              <a:t>, </a:t>
            </a:r>
            <a:r>
              <a:rPr lang="en-US" sz="1400" dirty="0" err="1" smtClean="0"/>
              <a:t>toplogi</a:t>
            </a:r>
            <a:r>
              <a:rPr lang="en-US" sz="1400" dirty="0" smtClean="0"/>
              <a:t> </a:t>
            </a:r>
            <a:r>
              <a:rPr lang="en-US" sz="1400" dirty="0" err="1" smtClean="0"/>
              <a:t>jaringan</a:t>
            </a:r>
            <a:r>
              <a:rPr lang="en-US" sz="1400" dirty="0" smtClean="0"/>
              <a:t>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 smtClean="0"/>
              <a:t>keamanan</a:t>
            </a:r>
            <a:r>
              <a:rPr lang="en-US" sz="1400" dirty="0" smtClean="0"/>
              <a:t> </a:t>
            </a:r>
            <a:r>
              <a:rPr lang="en-US" sz="1400" dirty="0" err="1" smtClean="0"/>
              <a:t>jaringan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Audit TIK :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400" dirty="0" smtClean="0"/>
              <a:t>Website </a:t>
            </a:r>
            <a:r>
              <a:rPr lang="en-US" sz="1400" dirty="0" err="1" smtClean="0"/>
              <a:t>kota</a:t>
            </a:r>
            <a:r>
              <a:rPr lang="en-US" sz="1400" dirty="0" smtClean="0"/>
              <a:t> </a:t>
            </a:r>
            <a:r>
              <a:rPr lang="en-US" sz="1400" dirty="0" err="1" smtClean="0"/>
              <a:t>bogor</a:t>
            </a:r>
            <a:r>
              <a:rPr lang="en-US" sz="1400" dirty="0" smtClean="0"/>
              <a:t> </a:t>
            </a:r>
            <a:r>
              <a:rPr lang="en-US" sz="1400" dirty="0" err="1" smtClean="0"/>
              <a:t>telah</a:t>
            </a:r>
            <a:r>
              <a:rPr lang="en-US" sz="1400" dirty="0" smtClean="0"/>
              <a:t> </a:t>
            </a:r>
            <a:r>
              <a:rPr lang="en-US" sz="1400" dirty="0" err="1" smtClean="0"/>
              <a:t>dilakukan</a:t>
            </a:r>
            <a:r>
              <a:rPr lang="en-US" sz="1400" dirty="0" smtClean="0"/>
              <a:t> </a:t>
            </a:r>
            <a:r>
              <a:rPr lang="en-US" sz="1400" dirty="0" err="1" smtClean="0"/>
              <a:t>evaluasi</a:t>
            </a:r>
            <a:r>
              <a:rPr lang="en-US" sz="1400" dirty="0" smtClean="0"/>
              <a:t> </a:t>
            </a:r>
            <a:r>
              <a:rPr lang="en-US" sz="1400" dirty="0" err="1" smtClean="0"/>
              <a:t>oleh</a:t>
            </a:r>
            <a:r>
              <a:rPr lang="en-US" sz="1400" dirty="0" smtClean="0"/>
              <a:t> </a:t>
            </a:r>
            <a:r>
              <a:rPr lang="en-US" sz="1400" dirty="0" err="1" smtClean="0"/>
              <a:t>pihak</a:t>
            </a:r>
            <a:r>
              <a:rPr lang="en-US" sz="1400" dirty="0" smtClean="0"/>
              <a:t> </a:t>
            </a:r>
            <a:r>
              <a:rPr lang="en-US" sz="1400" dirty="0" err="1" smtClean="0"/>
              <a:t>eksternal</a:t>
            </a:r>
            <a:r>
              <a:rPr lang="en-US" sz="1400" dirty="0" smtClean="0"/>
              <a:t> , </a:t>
            </a:r>
            <a:r>
              <a:rPr lang="en-US" sz="1400" dirty="0" err="1" smtClean="0"/>
              <a:t>yaitu</a:t>
            </a:r>
            <a:r>
              <a:rPr lang="en-US" sz="1400" dirty="0" smtClean="0"/>
              <a:t> Arch Media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 smtClean="0"/>
              <a:t>BTech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400" dirty="0" smtClean="0"/>
              <a:t>Webmail </a:t>
            </a:r>
            <a:r>
              <a:rPr lang="en-US" sz="1400" dirty="0" err="1" smtClean="0"/>
              <a:t>kota</a:t>
            </a:r>
            <a:r>
              <a:rPr lang="en-US" sz="1400" dirty="0" smtClean="0"/>
              <a:t> </a:t>
            </a:r>
            <a:r>
              <a:rPr lang="en-US" sz="1400" dirty="0" err="1" smtClean="0"/>
              <a:t>bogor</a:t>
            </a:r>
            <a:r>
              <a:rPr lang="en-US" sz="1400" dirty="0" smtClean="0"/>
              <a:t> </a:t>
            </a:r>
            <a:r>
              <a:rPr lang="en-US" sz="1400" dirty="0" err="1" smtClean="0"/>
              <a:t>telah</a:t>
            </a:r>
            <a:r>
              <a:rPr lang="en-US" sz="1400" dirty="0" smtClean="0"/>
              <a:t> </a:t>
            </a:r>
            <a:r>
              <a:rPr lang="en-US" sz="1400" dirty="0" err="1" smtClean="0"/>
              <a:t>dilakukan</a:t>
            </a:r>
            <a:r>
              <a:rPr lang="en-US" sz="1400" dirty="0" smtClean="0"/>
              <a:t> </a:t>
            </a:r>
            <a:r>
              <a:rPr lang="en-US" sz="1400" dirty="0" err="1" smtClean="0"/>
              <a:t>evaluasi</a:t>
            </a:r>
            <a:r>
              <a:rPr lang="en-US" sz="1400" dirty="0" smtClean="0"/>
              <a:t> </a:t>
            </a:r>
            <a:r>
              <a:rPr lang="en-US" sz="1400" dirty="0" err="1" smtClean="0"/>
              <a:t>oleh</a:t>
            </a:r>
            <a:r>
              <a:rPr lang="en-US" sz="1400" dirty="0" smtClean="0"/>
              <a:t> </a:t>
            </a:r>
            <a:r>
              <a:rPr lang="en-US" sz="1400" dirty="0" err="1" smtClean="0"/>
              <a:t>pihak</a:t>
            </a:r>
            <a:r>
              <a:rPr lang="en-US" sz="1400" dirty="0" smtClean="0"/>
              <a:t> </a:t>
            </a:r>
            <a:r>
              <a:rPr lang="en-US" sz="1400" dirty="0" err="1" smtClean="0"/>
              <a:t>eksternal</a:t>
            </a:r>
            <a:r>
              <a:rPr lang="en-US" sz="1400" dirty="0" smtClean="0"/>
              <a:t> , </a:t>
            </a:r>
            <a:r>
              <a:rPr lang="en-US" sz="1400" dirty="0" err="1" smtClean="0"/>
              <a:t>yaitu</a:t>
            </a:r>
            <a:r>
              <a:rPr lang="en-US" sz="1400" dirty="0" smtClean="0"/>
              <a:t> </a:t>
            </a:r>
            <a:r>
              <a:rPr lang="en-US" sz="1400" dirty="0" err="1" smtClean="0"/>
              <a:t>BTech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324600" cy="2209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1359" y="533400"/>
            <a:ext cx="50398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KELEMBAGAAN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8" name="Picture 7" descr="open-governm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561891"/>
            <a:ext cx="5953956" cy="23911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19800" y="4267200"/>
            <a:ext cx="3124200" cy="2590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304800"/>
            <a:ext cx="4231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STRUKTUR ORGANISASI</a:t>
            </a:r>
            <a:endParaRPr lang="en-US" sz="3200" b="1" dirty="0"/>
          </a:p>
        </p:txBody>
      </p:sp>
      <p:pic>
        <p:nvPicPr>
          <p:cNvPr id="14" name="Picture 13" descr="Perda-OPD-02.jpg"/>
          <p:cNvPicPr>
            <a:picLocks noChangeAspect="1"/>
          </p:cNvPicPr>
          <p:nvPr/>
        </p:nvPicPr>
        <p:blipFill>
          <a:blip r:embed="rId2"/>
          <a:srcRect l="1995" r="2225" b="4204"/>
          <a:stretch>
            <a:fillRect/>
          </a:stretch>
        </p:blipFill>
        <p:spPr>
          <a:xfrm>
            <a:off x="228600" y="4419600"/>
            <a:ext cx="4038600" cy="2209800"/>
          </a:xfrm>
          <a:prstGeom prst="rect">
            <a:avLst/>
          </a:prstGeom>
        </p:spPr>
      </p:pic>
      <p:pic>
        <p:nvPicPr>
          <p:cNvPr id="6" name="Picture 5" descr="perwali-kominfo copy.jpg"/>
          <p:cNvPicPr>
            <a:picLocks noChangeAspect="1"/>
          </p:cNvPicPr>
          <p:nvPr/>
        </p:nvPicPr>
        <p:blipFill>
          <a:blip r:embed="rId3"/>
          <a:srcRect b="37350"/>
          <a:stretch>
            <a:fillRect/>
          </a:stretch>
        </p:blipFill>
        <p:spPr>
          <a:xfrm>
            <a:off x="4724400" y="3505200"/>
            <a:ext cx="4267200" cy="3124200"/>
          </a:xfrm>
          <a:prstGeom prst="rect">
            <a:avLst/>
          </a:prstGeom>
        </p:spPr>
      </p:pic>
      <p:pic>
        <p:nvPicPr>
          <p:cNvPr id="28673" name="Picture 1" descr="http://kotabogor.go.id/images/stories/so2011/so_kantorkomiinf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47900" y="2402376"/>
            <a:ext cx="6853382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4800600" y="381000"/>
            <a:ext cx="396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KANTOR KOMUNIKASI DAN INFORMATIKA</a:t>
            </a:r>
          </a:p>
          <a:p>
            <a:pPr algn="ctr"/>
            <a:r>
              <a:rPr lang="en-US" sz="1600" b="1" dirty="0" smtClean="0"/>
              <a:t>KOTA BOGOR</a:t>
            </a:r>
            <a:endParaRPr lang="en-US" sz="1600" b="1" dirty="0"/>
          </a:p>
        </p:txBody>
      </p:sp>
      <p:pic>
        <p:nvPicPr>
          <p:cNvPr id="13" name="Picture 12" descr="Perda-OPD.jpg"/>
          <p:cNvPicPr>
            <a:picLocks noChangeAspect="1"/>
          </p:cNvPicPr>
          <p:nvPr/>
        </p:nvPicPr>
        <p:blipFill>
          <a:blip r:embed="rId5"/>
          <a:srcRect l="2036" t="2398" r="2275"/>
          <a:stretch>
            <a:fillRect/>
          </a:stretch>
        </p:blipFill>
        <p:spPr>
          <a:xfrm>
            <a:off x="228600" y="1066800"/>
            <a:ext cx="4038600" cy="320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47800" y="457200"/>
            <a:ext cx="1503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SOP TIK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609600" y="1917680"/>
            <a:ext cx="8458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Pengamanan</a:t>
            </a:r>
            <a:r>
              <a:rPr lang="en-US" dirty="0" smtClean="0"/>
              <a:t> Data			</a:t>
            </a:r>
            <a:r>
              <a:rPr lang="en-US" dirty="0" err="1" smtClean="0"/>
              <a:t>Keamanan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endParaRPr lang="en-US" dirty="0" smtClean="0"/>
          </a:p>
          <a:p>
            <a:r>
              <a:rPr lang="en-US" dirty="0" err="1" smtClean="0"/>
              <a:t>Pemeliharaan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r>
              <a:rPr lang="en-US" dirty="0" smtClean="0"/>
              <a:t> Intranet	</a:t>
            </a:r>
            <a:r>
              <a:rPr lang="en-US" dirty="0" err="1" smtClean="0"/>
              <a:t>Panduan</a:t>
            </a:r>
            <a:r>
              <a:rPr lang="en-US" dirty="0" smtClean="0"/>
              <a:t> </a:t>
            </a:r>
            <a:r>
              <a:rPr lang="en-US" dirty="0" err="1" smtClean="0"/>
              <a:t>Pemeliharaan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endParaRPr lang="en-US" dirty="0" smtClean="0"/>
          </a:p>
          <a:p>
            <a:r>
              <a:rPr lang="en-US" dirty="0" err="1" smtClean="0"/>
              <a:t>Pemutakhiran</a:t>
            </a:r>
            <a:r>
              <a:rPr lang="en-US" dirty="0" smtClean="0"/>
              <a:t> Data Web		</a:t>
            </a:r>
            <a:r>
              <a:rPr lang="en-US" dirty="0" err="1" smtClean="0"/>
              <a:t>Panduan</a:t>
            </a:r>
            <a:r>
              <a:rPr lang="en-US" dirty="0" smtClean="0"/>
              <a:t> </a:t>
            </a:r>
            <a:r>
              <a:rPr lang="en-US" dirty="0" err="1" smtClean="0"/>
              <a:t>Pemutakhiran</a:t>
            </a:r>
            <a:r>
              <a:rPr lang="en-US" dirty="0" smtClean="0"/>
              <a:t> Data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					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Situs</a:t>
            </a:r>
            <a:r>
              <a:rPr lang="en-US" dirty="0" smtClean="0"/>
              <a:t> Web </a:t>
            </a:r>
            <a:r>
              <a:rPr lang="en-US" dirty="0" err="1" smtClean="0"/>
              <a:t>Pemerintah</a:t>
            </a:r>
            <a:r>
              <a:rPr lang="en-US" dirty="0" smtClean="0"/>
              <a:t> Kota Bogor	</a:t>
            </a:r>
          </a:p>
          <a:p>
            <a:r>
              <a:rPr lang="en-US" dirty="0" err="1" smtClean="0"/>
              <a:t>Penerimaan</a:t>
            </a:r>
            <a:r>
              <a:rPr lang="en-US" dirty="0" smtClean="0"/>
              <a:t> </a:t>
            </a:r>
            <a:r>
              <a:rPr lang="en-US" dirty="0" err="1" smtClean="0"/>
              <a:t>Surat</a:t>
            </a:r>
            <a:r>
              <a:rPr lang="en-US" dirty="0" smtClean="0"/>
              <a:t> </a:t>
            </a:r>
            <a:r>
              <a:rPr lang="en-US" dirty="0" err="1" smtClean="0"/>
              <a:t>melalui</a:t>
            </a:r>
            <a:r>
              <a:rPr lang="en-US" dirty="0" smtClean="0"/>
              <a:t> webmail	</a:t>
            </a:r>
            <a:r>
              <a:rPr lang="en-US" dirty="0" err="1" smtClean="0"/>
              <a:t>Panduan</a:t>
            </a:r>
            <a:r>
              <a:rPr lang="en-US" dirty="0" smtClean="0"/>
              <a:t> </a:t>
            </a:r>
            <a:r>
              <a:rPr lang="en-US" dirty="0" err="1" smtClean="0"/>
              <a:t>Penerimaan</a:t>
            </a:r>
            <a:r>
              <a:rPr lang="en-US" dirty="0" smtClean="0"/>
              <a:t> </a:t>
            </a:r>
            <a:r>
              <a:rPr lang="en-US" dirty="0" err="1" smtClean="0"/>
              <a:t>Surat</a:t>
            </a:r>
            <a:r>
              <a:rPr lang="en-US" dirty="0" smtClean="0"/>
              <a:t> </a:t>
            </a:r>
            <a:r>
              <a:rPr lang="en-US" dirty="0" err="1" smtClean="0"/>
              <a:t>melalui</a:t>
            </a:r>
            <a:r>
              <a:rPr lang="en-US" dirty="0" smtClean="0"/>
              <a:t> </a:t>
            </a:r>
            <a:r>
              <a:rPr lang="en-US" dirty="0" err="1" smtClean="0"/>
              <a:t>Akun</a:t>
            </a:r>
            <a:r>
              <a:rPr lang="en-US" dirty="0" smtClean="0"/>
              <a:t> 					webmail </a:t>
            </a:r>
            <a:r>
              <a:rPr lang="en-US" dirty="0" err="1" smtClean="0"/>
              <a:t>Pemerintah</a:t>
            </a:r>
            <a:r>
              <a:rPr lang="en-US" dirty="0" smtClean="0"/>
              <a:t> Kota Bogor 						(kominfo@kotabogor.go.id) </a:t>
            </a:r>
          </a:p>
          <a:p>
            <a:r>
              <a:rPr lang="en-US" dirty="0" err="1" smtClean="0"/>
              <a:t>Pengembangan</a:t>
            </a:r>
            <a:r>
              <a:rPr lang="en-US" dirty="0" smtClean="0"/>
              <a:t> Web Kota Bogor	</a:t>
            </a:r>
            <a:r>
              <a:rPr lang="en-US" dirty="0" err="1" smtClean="0"/>
              <a:t>Panduan</a:t>
            </a:r>
            <a:r>
              <a:rPr lang="en-US" dirty="0" smtClean="0"/>
              <a:t> Pembangunan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Pengembangan</a:t>
            </a:r>
            <a:r>
              <a:rPr lang="en-US" dirty="0" smtClean="0"/>
              <a:t> 					</a:t>
            </a:r>
            <a:r>
              <a:rPr lang="en-US" dirty="0" err="1" smtClean="0"/>
              <a:t>Situs</a:t>
            </a:r>
            <a:r>
              <a:rPr lang="en-US" dirty="0" smtClean="0"/>
              <a:t> Web SKPD </a:t>
            </a:r>
            <a:r>
              <a:rPr lang="en-US" dirty="0" err="1" smtClean="0"/>
              <a:t>Pemerintah</a:t>
            </a:r>
            <a:r>
              <a:rPr lang="en-US" dirty="0" smtClean="0"/>
              <a:t>  Kota Bogor</a:t>
            </a:r>
          </a:p>
          <a:p>
            <a:r>
              <a:rPr lang="en-US" dirty="0" smtClean="0"/>
              <a:t>SOP </a:t>
            </a:r>
            <a:r>
              <a:rPr lang="en-US" dirty="0" err="1" smtClean="0"/>
              <a:t>Aspirasi</a:t>
            </a:r>
            <a:r>
              <a:rPr lang="en-US" dirty="0" smtClean="0"/>
              <a:t> </a:t>
            </a:r>
            <a:r>
              <a:rPr lang="en-US" dirty="0" err="1" smtClean="0"/>
              <a:t>Pengaduan</a:t>
            </a:r>
            <a:r>
              <a:rPr lang="en-US" dirty="0" smtClean="0"/>
              <a:t> Online	</a:t>
            </a:r>
            <a:r>
              <a:rPr lang="en-US" dirty="0" err="1" smtClean="0"/>
              <a:t>Panduan</a:t>
            </a:r>
            <a:r>
              <a:rPr lang="en-US" dirty="0" smtClean="0"/>
              <a:t> </a:t>
            </a:r>
            <a:r>
              <a:rPr lang="en-US" dirty="0" err="1" smtClean="0"/>
              <a:t>Menjawab</a:t>
            </a:r>
            <a:r>
              <a:rPr lang="en-US" dirty="0" smtClean="0"/>
              <a:t> </a:t>
            </a:r>
            <a:r>
              <a:rPr lang="en-US" dirty="0" err="1" smtClean="0"/>
              <a:t>Aspirasi</a:t>
            </a:r>
            <a:r>
              <a:rPr lang="en-US" dirty="0" smtClean="0"/>
              <a:t> Online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295400"/>
            <a:ext cx="8305800" cy="6096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 smtClean="0"/>
              <a:t>	NAMA  SOP				RIUNG  LINGKUP</a:t>
            </a:r>
            <a:endParaRPr lang="en-US" dirty="0"/>
          </a:p>
        </p:txBody>
      </p:sp>
      <p:pic>
        <p:nvPicPr>
          <p:cNvPr id="9" name="Picture 8" descr="SOP-ESura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4876800"/>
            <a:ext cx="2362200" cy="1776400"/>
          </a:xfrm>
          <a:prstGeom prst="rect">
            <a:avLst/>
          </a:prstGeom>
        </p:spPr>
      </p:pic>
      <p:pic>
        <p:nvPicPr>
          <p:cNvPr id="7" name="Picture 6" descr="SOP-AspirasiOnlin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4150">
            <a:off x="2961223" y="4846165"/>
            <a:ext cx="2301902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676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8080" y="152400"/>
            <a:ext cx="1625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SDM TIK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8080" y="544975"/>
            <a:ext cx="6224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CHIEF INFORMATION OFFICER (CIO)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6248" y="933085"/>
            <a:ext cx="6670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PROGRAM PENGEMBANGAN SDM TIK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48200" y="1956344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3 </a:t>
            </a:r>
            <a:r>
              <a:rPr lang="en-US" sz="1400" b="1" smtClean="0"/>
              <a:t>ORANG S2 TIK</a:t>
            </a:r>
            <a:endParaRPr lang="en-US" sz="14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81000" y="1904762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15 ORANG SDM TIK DI KANTOR KOMINFO</a:t>
            </a:r>
            <a:endParaRPr lang="en-US" sz="1400" dirty="0" smtClean="0"/>
          </a:p>
          <a:p>
            <a:endParaRPr lang="en-US" sz="14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648200" y="4045803"/>
            <a:ext cx="3200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7338" indent="-287338"/>
            <a:r>
              <a:rPr lang="en-US" sz="1300" b="1" dirty="0" smtClean="0"/>
              <a:t>PENGEMBANGAN SDM TIK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" y="4035623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/>
              <a:t>DARI 9083 </a:t>
            </a:r>
            <a:r>
              <a:rPr lang="en-US" sz="1400" b="1" dirty="0" smtClean="0"/>
              <a:t>ORANG PNS, TERDAPAT 102 SDM TIK DI PEMERINTAH KOTA BOGOR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1000" y="2143125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variasi</a:t>
            </a:r>
            <a:r>
              <a:rPr lang="en-US" sz="1400" dirty="0" smtClean="0"/>
              <a:t> </a:t>
            </a:r>
            <a:r>
              <a:rPr lang="en-US" sz="1400" dirty="0" err="1" smtClean="0"/>
              <a:t>keterampilan</a:t>
            </a:r>
            <a:r>
              <a:rPr lang="en-US" sz="1400" dirty="0" smtClean="0"/>
              <a:t>: </a:t>
            </a:r>
          </a:p>
          <a:p>
            <a:pPr marL="339725" indent="-339725">
              <a:buFont typeface="Wingdings" pitchFamily="2" charset="2"/>
              <a:buChar char="v"/>
            </a:pPr>
            <a:r>
              <a:rPr lang="en-US" sz="1400" dirty="0" err="1" smtClean="0"/>
              <a:t>Sistem</a:t>
            </a:r>
            <a:r>
              <a:rPr lang="en-US" sz="1400" dirty="0" smtClean="0"/>
              <a:t> </a:t>
            </a:r>
            <a:r>
              <a:rPr lang="en-US" sz="1400" dirty="0" err="1" smtClean="0"/>
              <a:t>Analis</a:t>
            </a:r>
            <a:endParaRPr lang="en-US" sz="1400" dirty="0" smtClean="0"/>
          </a:p>
          <a:p>
            <a:pPr marL="339725" indent="-339725">
              <a:buFont typeface="Wingdings" pitchFamily="2" charset="2"/>
              <a:buChar char="v"/>
            </a:pPr>
            <a:r>
              <a:rPr lang="en-US" sz="1400" dirty="0" smtClean="0"/>
              <a:t>Programmer</a:t>
            </a:r>
          </a:p>
          <a:p>
            <a:pPr marL="339725" indent="-339725">
              <a:buFont typeface="Wingdings" pitchFamily="2" charset="2"/>
              <a:buChar char="v"/>
            </a:pPr>
            <a:r>
              <a:rPr lang="en-US" sz="1400" dirty="0" err="1" smtClean="0"/>
              <a:t>Desain</a:t>
            </a:r>
            <a:r>
              <a:rPr lang="en-US" sz="1400" dirty="0" smtClean="0"/>
              <a:t> </a:t>
            </a:r>
            <a:r>
              <a:rPr lang="en-US" sz="1400" dirty="0" err="1" smtClean="0"/>
              <a:t>Grafis</a:t>
            </a:r>
            <a:endParaRPr lang="en-US" sz="1400" dirty="0" smtClean="0"/>
          </a:p>
          <a:p>
            <a:pPr marL="339725" indent="-339725">
              <a:buFont typeface="Wingdings" pitchFamily="2" charset="2"/>
              <a:buChar char="v"/>
            </a:pPr>
            <a:r>
              <a:rPr lang="en-US" sz="1400" dirty="0" smtClean="0"/>
              <a:t>Video Editing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 smtClean="0"/>
              <a:t>Animasi</a:t>
            </a:r>
            <a:endParaRPr lang="en-US" sz="1400" dirty="0" smtClean="0"/>
          </a:p>
          <a:p>
            <a:pPr marL="339725" indent="-339725">
              <a:buFont typeface="Wingdings" pitchFamily="2" charset="2"/>
              <a:buChar char="v"/>
            </a:pPr>
            <a:r>
              <a:rPr lang="en-US" sz="1400" dirty="0" err="1" smtClean="0"/>
              <a:t>Jaringan</a:t>
            </a:r>
            <a:r>
              <a:rPr lang="en-US" sz="1400" dirty="0" smtClean="0"/>
              <a:t> </a:t>
            </a:r>
            <a:r>
              <a:rPr lang="en-US" sz="1400" dirty="0" err="1" smtClean="0"/>
              <a:t>Komputer</a:t>
            </a:r>
            <a:endParaRPr lang="en-US" sz="1400" dirty="0" smtClean="0"/>
          </a:p>
          <a:p>
            <a:pPr marL="339725" indent="-339725">
              <a:buFont typeface="Wingdings" pitchFamily="2" charset="2"/>
              <a:buChar char="v"/>
            </a:pPr>
            <a:r>
              <a:rPr lang="en-US" sz="1400" dirty="0" err="1" smtClean="0"/>
              <a:t>Administrasi</a:t>
            </a:r>
            <a:r>
              <a:rPr lang="en-US" sz="1400" dirty="0" smtClean="0"/>
              <a:t> </a:t>
            </a:r>
            <a:r>
              <a:rPr lang="en-US" sz="1400" dirty="0" err="1" smtClean="0"/>
              <a:t>Perkantoran</a:t>
            </a:r>
            <a:endParaRPr lang="en-US" sz="1400" b="1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4653150" y="2249269"/>
            <a:ext cx="4109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Dilibatkan</a:t>
            </a:r>
            <a:r>
              <a:rPr lang="en-US" sz="1200" dirty="0" smtClean="0"/>
              <a:t> </a:t>
            </a:r>
            <a:r>
              <a:rPr lang="en-US" sz="1200" dirty="0" err="1" smtClean="0"/>
              <a:t>sebagai</a:t>
            </a:r>
            <a:r>
              <a:rPr lang="en-US" sz="1200" dirty="0" smtClean="0"/>
              <a:t> Tim </a:t>
            </a:r>
            <a:r>
              <a:rPr lang="en-US" sz="1200" dirty="0" err="1" smtClean="0"/>
              <a:t>Teknis</a:t>
            </a:r>
            <a:r>
              <a:rPr lang="en-US" sz="1200" dirty="0" smtClean="0"/>
              <a:t> </a:t>
            </a:r>
            <a:r>
              <a:rPr lang="en-US" sz="1200" dirty="0" err="1" smtClean="0"/>
              <a:t>penyusunan</a:t>
            </a:r>
            <a:r>
              <a:rPr lang="en-US" sz="1200" dirty="0" smtClean="0"/>
              <a:t> </a:t>
            </a:r>
            <a:r>
              <a:rPr lang="en-US" sz="1200" dirty="0" err="1" smtClean="0"/>
              <a:t>Raperda</a:t>
            </a:r>
            <a:endParaRPr lang="en-US" sz="1200" dirty="0" smtClean="0"/>
          </a:p>
          <a:p>
            <a:r>
              <a:rPr lang="en-US" sz="1200" dirty="0" err="1" smtClean="0"/>
              <a:t>Penyelenggaraan</a:t>
            </a:r>
            <a:r>
              <a:rPr lang="en-US" sz="1200" dirty="0" smtClean="0"/>
              <a:t> </a:t>
            </a:r>
            <a:r>
              <a:rPr lang="en-US" sz="1200" dirty="0" err="1" smtClean="0"/>
              <a:t>Pemerintahan</a:t>
            </a:r>
            <a:r>
              <a:rPr lang="en-US" sz="1200" dirty="0" smtClean="0"/>
              <a:t> </a:t>
            </a:r>
            <a:r>
              <a:rPr lang="en-US" sz="1200" dirty="0" err="1" smtClean="0"/>
              <a:t>dengan</a:t>
            </a:r>
            <a:r>
              <a:rPr lang="en-US" sz="1200" dirty="0" smtClean="0"/>
              <a:t> </a:t>
            </a:r>
            <a:r>
              <a:rPr lang="en-US" sz="1200" dirty="0" err="1" smtClean="0"/>
              <a:t>Sistem</a:t>
            </a:r>
            <a:r>
              <a:rPr lang="en-US" sz="1200" dirty="0" smtClean="0"/>
              <a:t> </a:t>
            </a:r>
            <a:r>
              <a:rPr lang="en-US" sz="1200" dirty="0" err="1" smtClean="0"/>
              <a:t>Elektronik</a:t>
            </a:r>
            <a:r>
              <a:rPr lang="en-US" sz="1200" dirty="0" smtClean="0"/>
              <a:t> </a:t>
            </a:r>
            <a:r>
              <a:rPr lang="en-US" sz="1200" dirty="0" err="1" smtClean="0"/>
              <a:t>di</a:t>
            </a:r>
            <a:r>
              <a:rPr lang="en-US" sz="1200" dirty="0" smtClean="0"/>
              <a:t> </a:t>
            </a:r>
            <a:r>
              <a:rPr lang="en-US" sz="1200" dirty="0" err="1" smtClean="0"/>
              <a:t>Lingkungan</a:t>
            </a:r>
            <a:r>
              <a:rPr lang="en-US" sz="1200" dirty="0" smtClean="0"/>
              <a:t> </a:t>
            </a:r>
            <a:r>
              <a:rPr lang="en-US" sz="1200" dirty="0" err="1" smtClean="0"/>
              <a:t>Pemerintah</a:t>
            </a:r>
            <a:r>
              <a:rPr lang="en-US" sz="1200" dirty="0" smtClean="0"/>
              <a:t> Kota Bogor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1000" y="4546937"/>
            <a:ext cx="3352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9725" indent="-339725">
              <a:buFont typeface="Wingdings" pitchFamily="2" charset="2"/>
              <a:buChar char="v"/>
            </a:pPr>
            <a:r>
              <a:rPr lang="en-US" sz="1200" dirty="0" smtClean="0"/>
              <a:t>D I 	1 </a:t>
            </a:r>
            <a:r>
              <a:rPr lang="en-US" sz="1200" dirty="0" err="1" smtClean="0"/>
              <a:t>Orang</a:t>
            </a:r>
            <a:endParaRPr lang="en-US" sz="1200" dirty="0" smtClean="0"/>
          </a:p>
          <a:p>
            <a:pPr marL="339725" indent="-339725">
              <a:buFont typeface="Wingdings" pitchFamily="2" charset="2"/>
              <a:buChar char="v"/>
            </a:pPr>
            <a:r>
              <a:rPr lang="en-US" sz="1200" dirty="0" smtClean="0"/>
              <a:t>D II	1 </a:t>
            </a:r>
            <a:r>
              <a:rPr lang="en-US" sz="1200" dirty="0" err="1" smtClean="0"/>
              <a:t>Orang</a:t>
            </a:r>
            <a:endParaRPr lang="en-US" sz="1200" dirty="0" smtClean="0"/>
          </a:p>
          <a:p>
            <a:pPr marL="339725" indent="-339725">
              <a:buFont typeface="Wingdings" pitchFamily="2" charset="2"/>
              <a:buChar char="v"/>
            </a:pPr>
            <a:r>
              <a:rPr lang="en-US" sz="1200" dirty="0" smtClean="0"/>
              <a:t>D III	32 </a:t>
            </a:r>
            <a:r>
              <a:rPr lang="en-US" sz="1200" dirty="0" err="1" smtClean="0"/>
              <a:t>Orang</a:t>
            </a:r>
            <a:endParaRPr lang="en-US" sz="1200" dirty="0" smtClean="0"/>
          </a:p>
          <a:p>
            <a:pPr marL="339725" indent="-339725">
              <a:buFont typeface="Wingdings" pitchFamily="2" charset="2"/>
              <a:buChar char="v"/>
            </a:pPr>
            <a:r>
              <a:rPr lang="en-US" sz="1200" dirty="0" smtClean="0"/>
              <a:t>S 1	63 </a:t>
            </a:r>
            <a:r>
              <a:rPr lang="en-US" sz="1200" dirty="0" err="1" smtClean="0"/>
              <a:t>Orang</a:t>
            </a:r>
            <a:endParaRPr lang="en-US" sz="1200" dirty="0" smtClean="0"/>
          </a:p>
          <a:p>
            <a:pPr marL="339725" indent="-339725">
              <a:buFont typeface="Wingdings" pitchFamily="2" charset="2"/>
              <a:buChar char="v"/>
            </a:pPr>
            <a:r>
              <a:rPr lang="en-US" sz="1200" dirty="0" smtClean="0"/>
              <a:t>S2	5 </a:t>
            </a:r>
            <a:r>
              <a:rPr lang="en-US" sz="1200" dirty="0" err="1" smtClean="0"/>
              <a:t>Orang</a:t>
            </a:r>
            <a:endParaRPr lang="en-US" sz="1200" b="1" dirty="0"/>
          </a:p>
        </p:txBody>
      </p:sp>
      <p:sp>
        <p:nvSpPr>
          <p:cNvPr id="17" name="Rectangle 16"/>
          <p:cNvSpPr/>
          <p:nvPr/>
        </p:nvSpPr>
        <p:spPr>
          <a:xfrm>
            <a:off x="4648200" y="4293274"/>
            <a:ext cx="4114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7338" indent="-287338">
              <a:buFont typeface="Wingdings" pitchFamily="2" charset="2"/>
              <a:buChar char="v"/>
            </a:pPr>
            <a:r>
              <a:rPr lang="en-US" sz="1200" b="1" dirty="0" smtClean="0"/>
              <a:t>WORKSHOP KEAMANAN WEB</a:t>
            </a:r>
          </a:p>
          <a:p>
            <a:pPr marL="287338" indent="-287338">
              <a:buFont typeface="Wingdings" pitchFamily="2" charset="2"/>
              <a:buChar char="v"/>
            </a:pPr>
            <a:r>
              <a:rPr lang="en-US" sz="1200" b="1" dirty="0" smtClean="0"/>
              <a:t>WORKSHOP PENYUSUNAN MASTER PLAN IT</a:t>
            </a:r>
          </a:p>
          <a:p>
            <a:pPr marL="287338" indent="-287338">
              <a:buFont typeface="Wingdings" pitchFamily="2" charset="2"/>
              <a:buChar char="v"/>
            </a:pPr>
            <a:r>
              <a:rPr lang="en-US" sz="1200" b="1" dirty="0" smtClean="0"/>
              <a:t>PROGRAM PENINGKATAN SDM APARATUR KOTA BOGOR</a:t>
            </a:r>
          </a:p>
          <a:p>
            <a:pPr marL="287338" indent="-287338">
              <a:buFont typeface="Wingdings" pitchFamily="2" charset="2"/>
              <a:buChar char="v"/>
            </a:pPr>
            <a:r>
              <a:rPr lang="en-US" sz="1200" b="1" dirty="0" smtClean="0"/>
              <a:t>PELATIHAN IPv6</a:t>
            </a:r>
          </a:p>
          <a:p>
            <a:pPr marL="287338" indent="-287338">
              <a:buFont typeface="Wingdings" pitchFamily="2" charset="2"/>
              <a:buChar char="v"/>
            </a:pPr>
            <a:r>
              <a:rPr lang="en-US" sz="1200" b="1" dirty="0" smtClean="0"/>
              <a:t>PELATIHAN PEMANFAATAN OPEN SOURCE SOFTWARE </a:t>
            </a:r>
          </a:p>
          <a:p>
            <a:pPr marL="287338" indent="-287338"/>
            <a:r>
              <a:rPr lang="en-US" sz="1200" b="1" dirty="0" smtClean="0"/>
              <a:t>	(</a:t>
            </a:r>
            <a:r>
              <a:rPr lang="en-US" sz="1200" b="1" dirty="0" err="1" smtClean="0"/>
              <a:t>Aplikasi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berbasis</a:t>
            </a:r>
            <a:r>
              <a:rPr lang="en-US" sz="1200" b="1" dirty="0" smtClean="0"/>
              <a:t> Android)</a:t>
            </a: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4648200" y="5493603"/>
            <a:ext cx="4038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0363" algn="l"/>
              </a:tabLst>
            </a:pP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Tahun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2015,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kantor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KOMINFO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bekerja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sama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dengan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BPPT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akan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mengajukan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2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orang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SDM TIK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untuk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di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latih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dan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diangkat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menjadi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Jabatan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Fungsional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Tertentu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,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yaitu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Jabatan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Fungsional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Perekayasa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" y="0"/>
            <a:ext cx="913507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3608" y="3257108"/>
            <a:ext cx="3312368" cy="1080120"/>
          </a:xfrm>
          <a:prstGeom prst="rect">
            <a:avLst/>
          </a:prstGeom>
          <a:solidFill>
            <a:srgbClr val="C0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Box 2"/>
          <p:cNvSpPr txBox="1"/>
          <p:nvPr/>
        </p:nvSpPr>
        <p:spPr>
          <a:xfrm>
            <a:off x="1178631" y="3257108"/>
            <a:ext cx="31053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600" dirty="0" smtClean="0">
                <a:solidFill>
                  <a:schemeClr val="bg1"/>
                </a:solidFill>
                <a:latin typeface="Impact" pitchFamily="34" charset="0"/>
              </a:rPr>
              <a:t>11.850</a:t>
            </a:r>
            <a:r>
              <a:rPr lang="id-ID" sz="4800" dirty="0" smtClean="0">
                <a:solidFill>
                  <a:schemeClr val="bg1"/>
                </a:solidFill>
                <a:latin typeface="Impact" pitchFamily="34" charset="0"/>
              </a:rPr>
              <a:t> Ha</a:t>
            </a:r>
            <a:endParaRPr lang="id-ID" sz="48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2897068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dirty="0" smtClean="0">
                <a:solidFill>
                  <a:schemeClr val="bg1"/>
                </a:solidFill>
                <a:latin typeface="Impact" pitchFamily="34" charset="0"/>
              </a:rPr>
              <a:t>Luas Wilayah</a:t>
            </a:r>
            <a:endParaRPr lang="id-ID" sz="14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15616" y="4922004"/>
            <a:ext cx="3312368" cy="1080120"/>
          </a:xfrm>
          <a:prstGeom prst="rect">
            <a:avLst/>
          </a:prstGeom>
          <a:solidFill>
            <a:schemeClr val="tx2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250639" y="4986461"/>
            <a:ext cx="30604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000" dirty="0" smtClean="0">
                <a:solidFill>
                  <a:schemeClr val="bg1"/>
                </a:solidFill>
                <a:latin typeface="Impact" pitchFamily="34" charset="0"/>
              </a:rPr>
              <a:t>1,004,831</a:t>
            </a:r>
            <a:endParaRPr lang="id-ID" sz="44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3608" y="4561964"/>
            <a:ext cx="202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dirty="0" smtClean="0">
                <a:solidFill>
                  <a:schemeClr val="bg1"/>
                </a:solidFill>
                <a:latin typeface="Impact" pitchFamily="34" charset="0"/>
              </a:rPr>
              <a:t>Penduduk ( 2012 )</a:t>
            </a:r>
            <a:endParaRPr lang="id-ID" sz="14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6979" y="5930116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dirty="0" smtClean="0">
                <a:solidFill>
                  <a:schemeClr val="bg1"/>
                </a:solidFill>
                <a:latin typeface="Impact" pitchFamily="34" charset="0"/>
              </a:rPr>
              <a:t>2,7% per tahun</a:t>
            </a:r>
            <a:endParaRPr lang="id-ID" sz="16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32040" y="4941168"/>
            <a:ext cx="3312368" cy="1080120"/>
          </a:xfrm>
          <a:prstGeom prst="rect">
            <a:avLst/>
          </a:prstGeom>
          <a:solidFill>
            <a:srgbClr val="00B05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extBox 11"/>
          <p:cNvSpPr txBox="1"/>
          <p:nvPr/>
        </p:nvSpPr>
        <p:spPr>
          <a:xfrm>
            <a:off x="5768337" y="5005625"/>
            <a:ext cx="19720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000" dirty="0" smtClean="0">
                <a:solidFill>
                  <a:schemeClr val="bg1"/>
                </a:solidFill>
                <a:latin typeface="Impact" pitchFamily="34" charset="0"/>
              </a:rPr>
              <a:t>6,15%</a:t>
            </a:r>
            <a:endParaRPr lang="id-ID" sz="44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60032" y="4581128"/>
            <a:ext cx="3342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dirty="0" smtClean="0">
                <a:solidFill>
                  <a:schemeClr val="bg1"/>
                </a:solidFill>
                <a:latin typeface="Impact" pitchFamily="34" charset="0"/>
              </a:rPr>
              <a:t>Pertumbuhan Ekonomi ( 2012 )</a:t>
            </a:r>
            <a:endParaRPr lang="id-ID" sz="14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42897" y="5981218"/>
            <a:ext cx="34868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200" dirty="0" smtClean="0">
                <a:solidFill>
                  <a:schemeClr val="bg1"/>
                </a:solidFill>
                <a:latin typeface="Impact" pitchFamily="34" charset="0"/>
              </a:rPr>
              <a:t>Mayoritas dari sektor tersier</a:t>
            </a:r>
            <a:endParaRPr lang="id-ID" sz="2200" dirty="0">
              <a:solidFill>
                <a:schemeClr val="bg1"/>
              </a:solidFill>
              <a:latin typeface="Impact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649" y="404664"/>
            <a:ext cx="1774702" cy="228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72000" cy="3505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1371600"/>
            <a:ext cx="3320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INFRASTRUKTUR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0" y="3505200"/>
            <a:ext cx="4572000" cy="335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13" descr="D:\peta jaring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" t="6053" b="3146"/>
          <a:stretch>
            <a:fillRect/>
          </a:stretch>
        </p:blipFill>
        <p:spPr bwMode="auto">
          <a:xfrm>
            <a:off x="4953000" y="3709114"/>
            <a:ext cx="1828800" cy="3072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E:\00 Peta Sarana Prasarana\00 Project\17 Telekomunikasi\FO Pemko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5" t="9091" r="12746" b="9091"/>
          <a:stretch>
            <a:fillRect/>
          </a:stretch>
        </p:blipFill>
        <p:spPr bwMode="auto">
          <a:xfrm>
            <a:off x="7086600" y="3657600"/>
            <a:ext cx="18266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nstalasiServerKominfo-0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123" y="0"/>
            <a:ext cx="4592877" cy="350520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12" name="Picture 11" descr="NOC-KotaBogor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3505200"/>
            <a:ext cx="4572000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67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381000"/>
            <a:ext cx="2486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DATA CENTER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848833"/>
            <a:ext cx="5472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NETWORK OPERATION CENTER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" y="1828800"/>
            <a:ext cx="396240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DATA CENTER</a:t>
            </a:r>
          </a:p>
          <a:p>
            <a:endParaRPr lang="en-US" sz="1400" b="1" dirty="0" smtClean="0">
              <a:solidFill>
                <a:schemeClr val="bg1"/>
              </a:solidFill>
            </a:endParaRPr>
          </a:p>
          <a:p>
            <a:pPr marL="339725" indent="-339725">
              <a:buFont typeface="Wingdings" pitchFamily="2" charset="2"/>
              <a:buChar char="v"/>
            </a:pPr>
            <a:r>
              <a:rPr lang="en-US" sz="1600" dirty="0" smtClean="0">
                <a:solidFill>
                  <a:schemeClr val="bg1"/>
                </a:solidFill>
              </a:rPr>
              <a:t>S-IBM BLADE SERVER (6 Blade Server Inside)</a:t>
            </a:r>
          </a:p>
          <a:p>
            <a:pPr marL="339725" indent="-339725">
              <a:buFont typeface="Wingdings" pitchFamily="2" charset="2"/>
              <a:buChar char="v"/>
            </a:pPr>
            <a:r>
              <a:rPr lang="en-US" sz="1600" dirty="0" smtClean="0">
                <a:solidFill>
                  <a:schemeClr val="bg1"/>
                </a:solidFill>
              </a:rPr>
              <a:t>BLADE SERVER (8 Blade Server Available)</a:t>
            </a:r>
          </a:p>
          <a:p>
            <a:pPr marL="339725" indent="-339725">
              <a:buFont typeface="Wingdings" pitchFamily="2" charset="2"/>
              <a:buChar char="v"/>
            </a:pPr>
            <a:r>
              <a:rPr lang="en-US" sz="1600" dirty="0" smtClean="0">
                <a:solidFill>
                  <a:schemeClr val="bg1"/>
                </a:solidFill>
              </a:rPr>
              <a:t>CCTV SERVER + RACK SERVER</a:t>
            </a:r>
          </a:p>
          <a:p>
            <a:pPr marL="339725" indent="-339725">
              <a:buFont typeface="Wingdings" pitchFamily="2" charset="2"/>
              <a:buChar char="v"/>
            </a:pPr>
            <a:r>
              <a:rPr lang="en-US" sz="1600" dirty="0" smtClean="0">
                <a:solidFill>
                  <a:schemeClr val="bg1"/>
                </a:solidFill>
              </a:rPr>
              <a:t>SIMDA U-SERVER</a:t>
            </a:r>
          </a:p>
          <a:p>
            <a:pPr marL="339725" indent="-339725">
              <a:buFont typeface="Wingdings" pitchFamily="2" charset="2"/>
              <a:buChar char="v"/>
            </a:pPr>
            <a:r>
              <a:rPr lang="en-US" sz="1600" dirty="0" smtClean="0">
                <a:solidFill>
                  <a:schemeClr val="bg1"/>
                </a:solidFill>
              </a:rPr>
              <a:t>SMS GATEWAY/ VIDEO STREAMING U-SERVER</a:t>
            </a:r>
          </a:p>
          <a:p>
            <a:pPr marL="339725" indent="-339725">
              <a:buFont typeface="Wingdings" pitchFamily="2" charset="2"/>
              <a:buChar char="v"/>
            </a:pPr>
            <a:r>
              <a:rPr lang="en-US" sz="1600" dirty="0" smtClean="0">
                <a:solidFill>
                  <a:schemeClr val="bg1"/>
                </a:solidFill>
              </a:rPr>
              <a:t>TOWER SERVER</a:t>
            </a:r>
          </a:p>
          <a:p>
            <a:pPr marL="339725" indent="-339725">
              <a:buFont typeface="Wingdings" pitchFamily="2" charset="2"/>
              <a:buChar char="v"/>
            </a:pPr>
            <a:endParaRPr lang="en-US" sz="1600" dirty="0" smtClean="0">
              <a:solidFill>
                <a:schemeClr val="bg1"/>
              </a:solidFill>
            </a:endParaRPr>
          </a:p>
          <a:p>
            <a:pPr marL="339725" indent="-339725">
              <a:buFont typeface="Wingdings" pitchFamily="2" charset="2"/>
              <a:buChar char="v"/>
            </a:pPr>
            <a:r>
              <a:rPr lang="en-US" sz="1600" dirty="0" smtClean="0">
                <a:solidFill>
                  <a:schemeClr val="bg1"/>
                </a:solidFill>
              </a:rPr>
              <a:t>3 LEMARI SERVER</a:t>
            </a:r>
          </a:p>
          <a:p>
            <a:pPr marL="339725" indent="-339725">
              <a:buFont typeface="Wingdings" pitchFamily="2" charset="2"/>
              <a:buChar char="v"/>
            </a:pPr>
            <a:r>
              <a:rPr lang="en-US" sz="1600" dirty="0" smtClean="0">
                <a:solidFill>
                  <a:schemeClr val="bg1"/>
                </a:solidFill>
              </a:rPr>
              <a:t>CISCO ROUTER</a:t>
            </a:r>
          </a:p>
          <a:p>
            <a:pPr marL="339725" indent="-339725">
              <a:buFont typeface="Wingdings" pitchFamily="2" charset="2"/>
              <a:buChar char="v"/>
            </a:pPr>
            <a:r>
              <a:rPr lang="en-US" sz="1600" dirty="0" smtClean="0">
                <a:solidFill>
                  <a:schemeClr val="bg1"/>
                </a:solidFill>
              </a:rPr>
              <a:t>SWITCH HUB</a:t>
            </a:r>
          </a:p>
          <a:p>
            <a:pPr marL="339725" indent="-339725">
              <a:buFont typeface="Wingdings" pitchFamily="2" charset="2"/>
              <a:buChar char="v"/>
            </a:pPr>
            <a:r>
              <a:rPr lang="en-US" sz="1600" dirty="0" smtClean="0">
                <a:solidFill>
                  <a:schemeClr val="bg1"/>
                </a:solidFill>
              </a:rPr>
              <a:t>GENSET</a:t>
            </a:r>
          </a:p>
          <a:p>
            <a:pPr marL="339725" indent="-339725">
              <a:buFont typeface="Wingdings" pitchFamily="2" charset="2"/>
              <a:buChar char="v"/>
            </a:pPr>
            <a:r>
              <a:rPr lang="en-US" sz="1600" dirty="0" smtClean="0">
                <a:solidFill>
                  <a:schemeClr val="bg1"/>
                </a:solidFill>
              </a:rPr>
              <a:t>UPS BATTERY</a:t>
            </a:r>
          </a:p>
          <a:p>
            <a:pPr marL="339725" indent="-339725">
              <a:buFont typeface="Wingdings" pitchFamily="2" charset="2"/>
              <a:buChar char="v"/>
            </a:pPr>
            <a:r>
              <a:rPr lang="en-US" sz="1600" dirty="0" smtClean="0">
                <a:solidFill>
                  <a:schemeClr val="bg1"/>
                </a:solidFill>
              </a:rPr>
              <a:t>4 AIR CONDITIONER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0600" y="1828800"/>
            <a:ext cx="43434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NETWORK OPERATION CENTER (NOC)</a:t>
            </a:r>
          </a:p>
          <a:p>
            <a:endParaRPr lang="en-US" sz="1400" b="1" dirty="0" smtClean="0"/>
          </a:p>
          <a:p>
            <a:r>
              <a:rPr lang="en-US" sz="1600" dirty="0" smtClean="0"/>
              <a:t>2 WIDE LCD MONITOR </a:t>
            </a:r>
            <a:r>
              <a:rPr lang="en-US" sz="1600" dirty="0" err="1" smtClean="0"/>
              <a:t>Menampilkan</a:t>
            </a:r>
            <a:r>
              <a:rPr lang="en-US" sz="1600" dirty="0" smtClean="0"/>
              <a:t> :</a:t>
            </a:r>
          </a:p>
          <a:p>
            <a:pPr marL="457200" indent="-339725">
              <a:buFont typeface="Wingdings" pitchFamily="2" charset="2"/>
              <a:buChar char="v"/>
            </a:pPr>
            <a:r>
              <a:rPr lang="en-US" sz="1600" dirty="0" err="1" smtClean="0"/>
              <a:t>Topologi</a:t>
            </a:r>
            <a:r>
              <a:rPr lang="en-US" sz="1600" dirty="0" smtClean="0"/>
              <a:t> </a:t>
            </a:r>
            <a:r>
              <a:rPr lang="en-US" sz="1600" dirty="0" err="1" smtClean="0"/>
              <a:t>dan</a:t>
            </a:r>
            <a:r>
              <a:rPr lang="en-US" sz="1600" dirty="0" smtClean="0"/>
              <a:t> Status </a:t>
            </a:r>
            <a:r>
              <a:rPr lang="en-US" sz="1600" dirty="0" err="1" smtClean="0"/>
              <a:t>Jaringan</a:t>
            </a:r>
            <a:r>
              <a:rPr lang="en-US" sz="1600" dirty="0" smtClean="0"/>
              <a:t> </a:t>
            </a:r>
            <a:r>
              <a:rPr lang="en-US" sz="1600" dirty="0" err="1" smtClean="0"/>
              <a:t>Seluruh</a:t>
            </a:r>
            <a:r>
              <a:rPr lang="en-US" sz="1600" dirty="0" smtClean="0"/>
              <a:t> OPD </a:t>
            </a:r>
            <a:r>
              <a:rPr lang="en-US" sz="1600" dirty="0" err="1" smtClean="0"/>
              <a:t>Pemerintah</a:t>
            </a:r>
            <a:r>
              <a:rPr lang="en-US" sz="1600" dirty="0" smtClean="0"/>
              <a:t> Kota Bogor</a:t>
            </a:r>
          </a:p>
          <a:p>
            <a:pPr marL="457200" indent="-339725">
              <a:buFont typeface="Wingdings" pitchFamily="2" charset="2"/>
              <a:buChar char="v"/>
            </a:pPr>
            <a:r>
              <a:rPr lang="en-US" sz="1600" dirty="0" smtClean="0"/>
              <a:t>Band Width</a:t>
            </a:r>
          </a:p>
          <a:p>
            <a:pPr marL="457200" indent="-339725">
              <a:buFont typeface="Wingdings" pitchFamily="2" charset="2"/>
              <a:buChar char="v"/>
            </a:pPr>
            <a:r>
              <a:rPr lang="en-US" sz="1600" dirty="0" smtClean="0"/>
              <a:t>Warning </a:t>
            </a:r>
            <a:r>
              <a:rPr lang="en-US" sz="1600" dirty="0" err="1" smtClean="0"/>
              <a:t>Situasi</a:t>
            </a:r>
            <a:r>
              <a:rPr lang="en-US" sz="1600" dirty="0" smtClean="0"/>
              <a:t> </a:t>
            </a:r>
            <a:r>
              <a:rPr lang="en-US" sz="1600" dirty="0" err="1" smtClean="0"/>
              <a:t>Koneski</a:t>
            </a:r>
            <a:endParaRPr lang="en-US" sz="1600" dirty="0" smtClean="0"/>
          </a:p>
          <a:p>
            <a:pPr marL="457200" indent="-339725">
              <a:buFont typeface="Wingdings" pitchFamily="2" charset="2"/>
              <a:buChar char="v"/>
            </a:pPr>
            <a:r>
              <a:rPr lang="en-US" sz="1600" dirty="0" smtClean="0"/>
              <a:t>CCTV </a:t>
            </a:r>
            <a:r>
              <a:rPr lang="en-US" sz="1600" dirty="0" err="1" smtClean="0"/>
              <a:t>ke</a:t>
            </a:r>
            <a:r>
              <a:rPr lang="en-US" sz="1600" dirty="0" smtClean="0"/>
              <a:t> </a:t>
            </a:r>
            <a:r>
              <a:rPr lang="en-US" sz="1600" dirty="0" err="1" smtClean="0"/>
              <a:t>Ruang</a:t>
            </a:r>
            <a:r>
              <a:rPr lang="en-US" sz="1600" dirty="0" smtClean="0"/>
              <a:t> Data Center</a:t>
            </a:r>
          </a:p>
          <a:p>
            <a:endParaRPr lang="en-US" sz="1600" dirty="0" smtClean="0"/>
          </a:p>
          <a:p>
            <a:r>
              <a:rPr lang="en-US" sz="1600" dirty="0" smtClean="0"/>
              <a:t>2 SET PC MONITORING</a:t>
            </a:r>
          </a:p>
          <a:p>
            <a:pPr marL="457200" indent="-339725">
              <a:buFont typeface="Wingdings" pitchFamily="2" charset="2"/>
              <a:buChar char="v"/>
            </a:pP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 smtClean="0"/>
              <a:t>Administrasi</a:t>
            </a:r>
            <a:r>
              <a:rPr lang="en-US" sz="1600" dirty="0" smtClean="0"/>
              <a:t> </a:t>
            </a:r>
            <a:r>
              <a:rPr lang="en-US" sz="1600" dirty="0" err="1" smtClean="0"/>
              <a:t>Jaringan</a:t>
            </a:r>
            <a:r>
              <a:rPr lang="en-US" sz="1600" dirty="0" smtClean="0"/>
              <a:t>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Perbaikan</a:t>
            </a:r>
            <a:r>
              <a:rPr lang="en-US" sz="1600" dirty="0" smtClean="0"/>
              <a:t> </a:t>
            </a:r>
            <a:r>
              <a:rPr lang="en-US" sz="1600" dirty="0" err="1" smtClean="0"/>
              <a:t>Jaringan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MEJA OPERATOR NOC</a:t>
            </a:r>
          </a:p>
          <a:p>
            <a:pPr marL="457200" indent="-287338">
              <a:buFont typeface="Wingdings" pitchFamily="2" charset="2"/>
              <a:buChar char="v"/>
            </a:pPr>
            <a:r>
              <a:rPr lang="en-US" sz="1600" dirty="0" err="1" smtClean="0"/>
              <a:t>Meja</a:t>
            </a:r>
            <a:r>
              <a:rPr lang="en-US" sz="1600" dirty="0" smtClean="0"/>
              <a:t> </a:t>
            </a:r>
            <a:r>
              <a:rPr lang="en-US" sz="1600" dirty="0" err="1" smtClean="0"/>
              <a:t>Kerja</a:t>
            </a:r>
            <a:r>
              <a:rPr lang="en-US" sz="1600" dirty="0" smtClean="0"/>
              <a:t> Operator NOC</a:t>
            </a:r>
          </a:p>
          <a:p>
            <a:endParaRPr lang="en-US" sz="1600" dirty="0" smtClean="0"/>
          </a:p>
          <a:p>
            <a:r>
              <a:rPr lang="en-US" sz="1600" dirty="0" smtClean="0"/>
              <a:t>LEMARI PERALATAN</a:t>
            </a:r>
          </a:p>
          <a:p>
            <a:r>
              <a:rPr lang="en-US" sz="1600" dirty="0" smtClean="0"/>
              <a:t>AIR CONDITIONER</a:t>
            </a:r>
          </a:p>
        </p:txBody>
      </p:sp>
      <p:pic>
        <p:nvPicPr>
          <p:cNvPr id="1026" name="Picture 2" descr="Utian Ayub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04788"/>
            <a:ext cx="43815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0" y="0"/>
            <a:ext cx="9144000" cy="1295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4800" y="1524000"/>
            <a:ext cx="2286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DATA CENTER</a:t>
            </a:r>
            <a:endParaRPr lang="en-US" sz="1600" b="1" dirty="0"/>
          </a:p>
        </p:txBody>
      </p:sp>
      <p:sp>
        <p:nvSpPr>
          <p:cNvPr id="33" name="Rectangle 32"/>
          <p:cNvSpPr/>
          <p:nvPr/>
        </p:nvSpPr>
        <p:spPr>
          <a:xfrm>
            <a:off x="5181600" y="1566446"/>
            <a:ext cx="3329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NETWORK OPERATION CENTER</a:t>
            </a:r>
            <a:endParaRPr lang="en-US" sz="1600" b="1" dirty="0"/>
          </a:p>
        </p:txBody>
      </p:sp>
      <p:sp>
        <p:nvSpPr>
          <p:cNvPr id="34" name="Rectangle 33"/>
          <p:cNvSpPr/>
          <p:nvPr/>
        </p:nvSpPr>
        <p:spPr>
          <a:xfrm>
            <a:off x="304800" y="300335"/>
            <a:ext cx="228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entury Gothic" pitchFamily="34" charset="0"/>
              </a:rPr>
              <a:t>DATA CENTER</a:t>
            </a:r>
            <a:endParaRPr lang="en-US" sz="24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04800" y="681335"/>
            <a:ext cx="487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entury Gothic" pitchFamily="34" charset="0"/>
              </a:rPr>
              <a:t>NETWORK OPERATION CENTER</a:t>
            </a:r>
            <a:endParaRPr lang="en-US" sz="24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11" name="Picture 10" descr="DataCen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1905000"/>
            <a:ext cx="4800600" cy="4648200"/>
          </a:xfrm>
          <a:prstGeom prst="rect">
            <a:avLst/>
          </a:prstGeom>
        </p:spPr>
      </p:pic>
      <p:pic>
        <p:nvPicPr>
          <p:cNvPr id="12" name="Picture 11" descr="NOC-KotaBogo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57800" y="4267200"/>
            <a:ext cx="3581400" cy="2304930"/>
          </a:xfrm>
          <a:prstGeom prst="rect">
            <a:avLst/>
          </a:prstGeom>
        </p:spPr>
      </p:pic>
      <p:pic>
        <p:nvPicPr>
          <p:cNvPr id="13" name="Picture 12" descr="PersonilNOC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57800" y="1938414"/>
            <a:ext cx="3581400" cy="225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4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0" y="0"/>
            <a:ext cx="9144000" cy="1295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04800" y="300335"/>
            <a:ext cx="228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entury Gothic" pitchFamily="34" charset="0"/>
              </a:rPr>
              <a:t>DATA CENTER</a:t>
            </a:r>
            <a:endParaRPr lang="en-US" sz="24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04800" y="681335"/>
            <a:ext cx="487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entury Gothic" pitchFamily="34" charset="0"/>
              </a:rPr>
              <a:t>NETWORK OPERATION CENTER</a:t>
            </a:r>
            <a:endParaRPr lang="en-US" sz="24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1443335"/>
            <a:ext cx="8519160" cy="518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1295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81000" y="240475"/>
            <a:ext cx="853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entury Gothic" pitchFamily="34" charset="0"/>
              </a:rPr>
              <a:t>INFRASTRUKTUR JARINGAN 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Century Gothic" pitchFamily="34" charset="0"/>
              </a:rPr>
              <a:t>MILIK PEMERINTAH KOTA BOGOR</a:t>
            </a:r>
            <a:endParaRPr lang="en-US" sz="24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5065693"/>
            <a:ext cx="3810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/>
              <a:t>Alokasi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Bandwith</a:t>
            </a:r>
            <a:r>
              <a:rPr lang="en-US" sz="2000" b="1" dirty="0" smtClean="0"/>
              <a:t> :</a:t>
            </a:r>
          </a:p>
          <a:p>
            <a:r>
              <a:rPr lang="en-US" dirty="0" smtClean="0"/>
              <a:t>a.   </a:t>
            </a:r>
            <a:r>
              <a:rPr lang="en-US" dirty="0" err="1" smtClean="0"/>
              <a:t>Tahun</a:t>
            </a:r>
            <a:r>
              <a:rPr lang="en-US" dirty="0" smtClean="0"/>
              <a:t> 2014	   :   100 </a:t>
            </a:r>
            <a:r>
              <a:rPr lang="en-US" dirty="0" err="1" smtClean="0"/>
              <a:t>MBps</a:t>
            </a:r>
            <a:endParaRPr lang="en-US" dirty="0" smtClean="0"/>
          </a:p>
          <a:p>
            <a:r>
              <a:rPr lang="en-US" dirty="0" smtClean="0"/>
              <a:t>b.   </a:t>
            </a:r>
            <a:r>
              <a:rPr lang="en-US" dirty="0" err="1" smtClean="0"/>
              <a:t>Tahun</a:t>
            </a:r>
            <a:r>
              <a:rPr lang="en-US" dirty="0" smtClean="0"/>
              <a:t> 2015	   :   120 </a:t>
            </a:r>
            <a:r>
              <a:rPr lang="en-US" dirty="0" err="1" smtClean="0"/>
              <a:t>MBps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1000" y="1524000"/>
            <a:ext cx="39624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/>
              <a:t>Infrastuktur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Jaringan</a:t>
            </a:r>
            <a:r>
              <a:rPr lang="en-US" sz="2000" b="1" dirty="0" smtClean="0"/>
              <a:t> Fiber </a:t>
            </a:r>
            <a:r>
              <a:rPr lang="en-US" sz="2000" b="1" err="1" smtClean="0"/>
              <a:t>Optik</a:t>
            </a:r>
            <a:r>
              <a:rPr lang="en-US" sz="2000" b="1" smtClean="0"/>
              <a:t> </a:t>
            </a:r>
            <a:r>
              <a:rPr lang="en-US" sz="2000" b="1" smtClean="0"/>
              <a:t>Milik Pemkot :</a:t>
            </a:r>
            <a:endParaRPr lang="en-US" sz="2000" b="1" dirty="0" smtClean="0"/>
          </a:p>
          <a:p>
            <a:r>
              <a:rPr lang="en-US" dirty="0" smtClean="0"/>
              <a:t>a.  OPD		  :   28</a:t>
            </a:r>
          </a:p>
          <a:p>
            <a:r>
              <a:rPr lang="en-US" dirty="0" smtClean="0"/>
              <a:t>b.  </a:t>
            </a:r>
            <a:r>
              <a:rPr lang="en-US" dirty="0" err="1" smtClean="0"/>
              <a:t>Kelurahan</a:t>
            </a:r>
            <a:r>
              <a:rPr lang="en-US" dirty="0" smtClean="0"/>
              <a:t>	  :   </a:t>
            </a:r>
            <a:r>
              <a:rPr lang="id-ID" dirty="0" smtClean="0"/>
              <a:t>20</a:t>
            </a:r>
            <a:endParaRPr lang="en-US" dirty="0" smtClean="0"/>
          </a:p>
          <a:p>
            <a:r>
              <a:rPr lang="en-US" dirty="0" smtClean="0"/>
              <a:t>c.  </a:t>
            </a:r>
            <a:r>
              <a:rPr lang="en-US" dirty="0" err="1" smtClean="0"/>
              <a:t>Puskesmas</a:t>
            </a:r>
            <a:r>
              <a:rPr lang="en-US" dirty="0" smtClean="0"/>
              <a:t>	  :   4</a:t>
            </a:r>
          </a:p>
          <a:p>
            <a:r>
              <a:rPr lang="en-US" dirty="0" smtClean="0"/>
              <a:t>d.  BUMD – PD </a:t>
            </a:r>
            <a:r>
              <a:rPr lang="en-US" dirty="0" err="1" smtClean="0"/>
              <a:t>Pasar</a:t>
            </a:r>
            <a:r>
              <a:rPr lang="en-US" dirty="0" smtClean="0"/>
              <a:t>:   1</a:t>
            </a:r>
          </a:p>
          <a:p>
            <a:r>
              <a:rPr lang="en-US" dirty="0" smtClean="0"/>
              <a:t>e.  </a:t>
            </a:r>
            <a:r>
              <a:rPr lang="en-US" dirty="0" err="1" smtClean="0"/>
              <a:t>Perpustakaan</a:t>
            </a:r>
            <a:r>
              <a:rPr lang="en-US" dirty="0" smtClean="0"/>
              <a:t>	  :   1</a:t>
            </a:r>
          </a:p>
        </p:txBody>
      </p:sp>
      <p:sp>
        <p:nvSpPr>
          <p:cNvPr id="7" name="Rectangle 6"/>
          <p:cNvSpPr/>
          <p:nvPr/>
        </p:nvSpPr>
        <p:spPr>
          <a:xfrm>
            <a:off x="4876800" y="1588294"/>
            <a:ext cx="36576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/>
              <a:t>Infrastuktur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Jaringan</a:t>
            </a:r>
            <a:r>
              <a:rPr lang="en-US" sz="2000" b="1" dirty="0" smtClean="0"/>
              <a:t> </a:t>
            </a:r>
            <a:r>
              <a:rPr lang="en-US" sz="2000" b="1" smtClean="0"/>
              <a:t>Wireless </a:t>
            </a:r>
            <a:r>
              <a:rPr lang="en-US" sz="2000" b="1" smtClean="0"/>
              <a:t>Milik Pemkot :</a:t>
            </a:r>
            <a:endParaRPr lang="en-US" sz="2000" b="1" dirty="0" smtClean="0"/>
          </a:p>
          <a:p>
            <a:r>
              <a:rPr lang="en-US" dirty="0" smtClean="0"/>
              <a:t>a.   </a:t>
            </a:r>
            <a:r>
              <a:rPr lang="en-US" dirty="0" err="1" smtClean="0"/>
              <a:t>Kelurahan</a:t>
            </a:r>
            <a:r>
              <a:rPr lang="en-US" dirty="0" smtClean="0"/>
              <a:t>	  :  4</a:t>
            </a:r>
            <a:r>
              <a:rPr lang="id-ID" dirty="0" smtClean="0"/>
              <a:t>8</a:t>
            </a:r>
            <a:endParaRPr lang="en-US" dirty="0" smtClean="0"/>
          </a:p>
          <a:p>
            <a:r>
              <a:rPr lang="en-US" dirty="0" smtClean="0"/>
              <a:t>b.   OPD - RPH	  :  4</a:t>
            </a:r>
          </a:p>
          <a:p>
            <a:r>
              <a:rPr lang="en-US" dirty="0" smtClean="0"/>
              <a:t>c.   OPD – Sat </a:t>
            </a:r>
            <a:r>
              <a:rPr lang="en-US" dirty="0" err="1" smtClean="0"/>
              <a:t>Pol</a:t>
            </a:r>
            <a:r>
              <a:rPr lang="en-US" dirty="0" smtClean="0"/>
              <a:t> PP  :  1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000" y="3569494"/>
            <a:ext cx="43434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/>
              <a:t>Infrastuktur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Jaringan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Kabel</a:t>
            </a:r>
            <a:r>
              <a:rPr lang="en-US" sz="2000" b="1" dirty="0" smtClean="0"/>
              <a:t> STP/LAN :</a:t>
            </a:r>
          </a:p>
          <a:p>
            <a:r>
              <a:rPr lang="en-US" dirty="0" smtClean="0"/>
              <a:t>a.   </a:t>
            </a:r>
            <a:r>
              <a:rPr lang="en-US" dirty="0" err="1" smtClean="0"/>
              <a:t>Badan</a:t>
            </a:r>
            <a:r>
              <a:rPr lang="en-US" dirty="0" smtClean="0"/>
              <a:t>		    :   4</a:t>
            </a:r>
          </a:p>
          <a:p>
            <a:r>
              <a:rPr lang="en-US" dirty="0" smtClean="0"/>
              <a:t>b.   Kantor	    :   1</a:t>
            </a:r>
          </a:p>
          <a:p>
            <a:r>
              <a:rPr lang="en-US" dirty="0" smtClean="0"/>
              <a:t>c.   </a:t>
            </a:r>
            <a:r>
              <a:rPr lang="en-US" dirty="0" err="1" smtClean="0"/>
              <a:t>Sekretaria</a:t>
            </a:r>
            <a:r>
              <a:rPr lang="en-US" dirty="0" smtClean="0"/>
              <a:t> Daerah  :   1</a:t>
            </a:r>
          </a:p>
        </p:txBody>
      </p:sp>
    </p:spTree>
    <p:extLst>
      <p:ext uri="{BB962C8B-B14F-4D97-AF65-F5344CB8AC3E}">
        <p14:creationId xmlns:p14="http://schemas.microsoft.com/office/powerpoint/2010/main" val="361704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E:\00 Peta Sarana Prasarana\00 Project\17 Telekomunikasi\FO Pemko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5" t="9091" r="12746" b="9091"/>
          <a:stretch>
            <a:fillRect/>
          </a:stretch>
        </p:blipFill>
        <p:spPr bwMode="auto">
          <a:xfrm>
            <a:off x="4953000" y="1828800"/>
            <a:ext cx="3371125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13" descr="D:\peta jaringa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" t="6053" b="3146"/>
          <a:stretch>
            <a:fillRect/>
          </a:stretch>
        </p:blipFill>
        <p:spPr bwMode="auto">
          <a:xfrm>
            <a:off x="609600" y="1788686"/>
            <a:ext cx="3352800" cy="499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0" y="0"/>
            <a:ext cx="9144000" cy="1295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81000" y="240475"/>
            <a:ext cx="853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entury Gothic" pitchFamily="34" charset="0"/>
              </a:rPr>
              <a:t>INFRASTRUKTUR JARINGAN 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Century Gothic" pitchFamily="34" charset="0"/>
              </a:rPr>
              <a:t>MILIK PEMERINTAH KOTA BOGOR</a:t>
            </a:r>
            <a:endParaRPr lang="en-US" sz="24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70940" y="1459468"/>
            <a:ext cx="2786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INFRASTRUKTUR WIRELESS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286768" y="1500250"/>
            <a:ext cx="3019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INFRASTRUKTUR FIBER OPTIK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04797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Chart 27"/>
          <p:cNvGraphicFramePr/>
          <p:nvPr/>
        </p:nvGraphicFramePr>
        <p:xfrm>
          <a:off x="381000" y="1524000"/>
          <a:ext cx="80772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5" name="Rectangle 34"/>
          <p:cNvSpPr/>
          <p:nvPr/>
        </p:nvSpPr>
        <p:spPr>
          <a:xfrm>
            <a:off x="381000" y="304800"/>
            <a:ext cx="6172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entury Gothic" pitchFamily="34" charset="0"/>
              </a:rPr>
              <a:t>PENINGKATAN BANDWIDTH 2009 - 2015</a:t>
            </a:r>
            <a:endParaRPr lang="en-US" sz="24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04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4800" y="177225"/>
            <a:ext cx="5964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TATA KELOLA INFRASTRUKTUR TIK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4800" y="5181600"/>
            <a:ext cx="3962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STANDAR UMUM KEAMANAN TIK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04800" y="3048000"/>
            <a:ext cx="396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STANDAR UMUM PENENTUAN ARAH TEKNOLOGI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4800" y="609600"/>
            <a:ext cx="5840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KEAMANAN INFRASTRUKTUR TIK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4800" y="3733800"/>
            <a:ext cx="411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STANDAR UMUM PENGADAAN DAN PEMELIHARAAN INFRASTRUKTUR TI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4800" y="4419600"/>
            <a:ext cx="396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STANDAR UMUM PENGADAAN SUMBERDAYA TI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4800" y="1676400"/>
            <a:ext cx="4114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Sebagaimana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Rencana</a:t>
            </a:r>
            <a:r>
              <a:rPr lang="en-US" dirty="0" smtClean="0"/>
              <a:t> </a:t>
            </a:r>
            <a:r>
              <a:rPr lang="en-US" dirty="0" err="1" smtClean="0"/>
              <a:t>Induk</a:t>
            </a:r>
            <a:r>
              <a:rPr lang="en-US" dirty="0" smtClean="0"/>
              <a:t> </a:t>
            </a:r>
            <a:r>
              <a:rPr lang="en-US" dirty="0" err="1" smtClean="0"/>
              <a:t>Pengembangan</a:t>
            </a:r>
            <a:r>
              <a:rPr lang="en-US" dirty="0" smtClean="0"/>
              <a:t> e-Gov Kota Bogor 2014 -2018, Tata </a:t>
            </a:r>
            <a:r>
              <a:rPr lang="en-US" dirty="0" err="1" smtClean="0"/>
              <a:t>Kelola</a:t>
            </a:r>
            <a:r>
              <a:rPr lang="en-US" dirty="0" smtClean="0"/>
              <a:t> </a:t>
            </a:r>
            <a:r>
              <a:rPr lang="en-US" dirty="0" err="1" smtClean="0"/>
              <a:t>Infrastruktur</a:t>
            </a:r>
            <a:r>
              <a:rPr lang="en-US" dirty="0" smtClean="0"/>
              <a:t> TIK Kota Bogor </a:t>
            </a:r>
            <a:r>
              <a:rPr lang="en-US" dirty="0" err="1" smtClean="0"/>
              <a:t>berpedoman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Standar-standar</a:t>
            </a:r>
            <a:endParaRPr lang="en-US" dirty="0" smtClean="0"/>
          </a:p>
        </p:txBody>
      </p:sp>
      <p:pic>
        <p:nvPicPr>
          <p:cNvPr id="31" name="Picture 2" descr="BukuEgov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9600" y="1981200"/>
            <a:ext cx="4410075" cy="361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72000" cy="350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61435" y="1334869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APLIKASI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0" y="3505200"/>
            <a:ext cx="4572000" cy="3352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WebkotaBogo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4400" y="152400"/>
            <a:ext cx="2743200" cy="315467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657600"/>
            <a:ext cx="2940908" cy="21336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1" name="Picture 30" descr="WebAspirasi-We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600" y="4495800"/>
            <a:ext cx="3097402" cy="1981200"/>
          </a:xfrm>
          <a:prstGeom prst="rect">
            <a:avLst/>
          </a:prstGeom>
        </p:spPr>
      </p:pic>
      <p:pic>
        <p:nvPicPr>
          <p:cNvPr id="32" name="Picture 31" descr="whatsapp.jpg"/>
          <p:cNvPicPr>
            <a:picLocks noChangeAspect="1"/>
          </p:cNvPicPr>
          <p:nvPr/>
        </p:nvPicPr>
        <p:blipFill>
          <a:blip r:embed="rId5" cstate="print"/>
          <a:srcRect l="11111" r="11111"/>
          <a:stretch>
            <a:fillRect/>
          </a:stretch>
        </p:blipFill>
        <p:spPr>
          <a:xfrm flipV="1">
            <a:off x="7543800" y="152400"/>
            <a:ext cx="266700" cy="228600"/>
          </a:xfrm>
          <a:prstGeom prst="rect">
            <a:avLst/>
          </a:prstGeom>
        </p:spPr>
      </p:pic>
      <p:pic>
        <p:nvPicPr>
          <p:cNvPr id="34" name="Picture 33" descr="whatsapp.jpg"/>
          <p:cNvPicPr>
            <a:picLocks noChangeAspect="1"/>
          </p:cNvPicPr>
          <p:nvPr/>
        </p:nvPicPr>
        <p:blipFill>
          <a:blip r:embed="rId5" cstate="print"/>
          <a:srcRect l="11111" r="11111"/>
          <a:stretch>
            <a:fillRect/>
          </a:stretch>
        </p:blipFill>
        <p:spPr>
          <a:xfrm flipV="1">
            <a:off x="7543800" y="457200"/>
            <a:ext cx="266700" cy="228600"/>
          </a:xfrm>
          <a:prstGeom prst="rect">
            <a:avLst/>
          </a:prstGeom>
        </p:spPr>
      </p:pic>
      <p:pic>
        <p:nvPicPr>
          <p:cNvPr id="35" name="Picture 34" descr="whatsapp.jpg"/>
          <p:cNvPicPr>
            <a:picLocks noChangeAspect="1"/>
          </p:cNvPicPr>
          <p:nvPr/>
        </p:nvPicPr>
        <p:blipFill>
          <a:blip r:embed="rId5" cstate="print"/>
          <a:srcRect l="11111" r="11111"/>
          <a:stretch>
            <a:fillRect/>
          </a:stretch>
        </p:blipFill>
        <p:spPr>
          <a:xfrm flipV="1">
            <a:off x="7543800" y="750125"/>
            <a:ext cx="266700" cy="228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567550" y="1038100"/>
            <a:ext cx="228599" cy="2286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572500" y="1324100"/>
            <a:ext cx="228599" cy="2286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585069" y="1612075"/>
            <a:ext cx="228599" cy="22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52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53" name="Rectangle 1"/>
          <p:cNvSpPr>
            <a:spLocks noChangeArrowheads="1"/>
          </p:cNvSpPr>
          <p:nvPr/>
        </p:nvSpPr>
        <p:spPr bwMode="auto">
          <a:xfrm>
            <a:off x="228600" y="1676400"/>
            <a:ext cx="8915400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0363" algn="l"/>
              </a:tabLst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Website kotabogor.go.id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terintegrasi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dengan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website OPD (Multisite). 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0363" algn="l"/>
              </a:tabLst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Fitur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yang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ada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pada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website kotabogor.go.id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adalah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: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44488" marR="0" lvl="0" indent="-344488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360363" algn="l"/>
              </a:tabLst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Berita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Kota Bogor</a:t>
            </a:r>
          </a:p>
          <a:p>
            <a:pPr marL="344488" marR="0" lvl="0" indent="-344488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360363" algn="l"/>
              </a:tabLst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Berita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website OPD 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secara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otomatis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terintegrasi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kotabogor.go.id</a:t>
            </a:r>
          </a:p>
          <a:p>
            <a:pPr marL="344488" marR="0" lvl="0" indent="-344488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360363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Agenda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Walikota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44488" marR="0" lvl="0" indent="-344488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360363" algn="l"/>
              </a:tabLst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Beberapa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Link Sub Domain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ke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pelayanan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masyarakat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44488" marR="0" lvl="0" indent="-344488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360363" algn="l"/>
              </a:tabLst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Pengumuman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  <a:p>
            <a:pPr marL="344488" marR="0" lvl="0" indent="-344488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360363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Menu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Transparansi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Keuangan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Daerah</a:t>
            </a:r>
          </a:p>
          <a:p>
            <a:pPr marL="344488" marR="0" lvl="0" indent="-344488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360363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Video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Foto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Galeri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0363" algn="l"/>
              </a:tabLst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0363" algn="l"/>
              </a:tabLst>
            </a:pP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Fitur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yang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ada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pada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Sub Domain OPD (multisite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pada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kotabogor.go.id) :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44488" marR="0" lvl="0" indent="-344488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360363" algn="l"/>
              </a:tabLst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Profil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44488" marR="0" lvl="0" indent="-344488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360363" algn="l"/>
              </a:tabLst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Berita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Kegiatan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OPD</a:t>
            </a:r>
          </a:p>
          <a:p>
            <a:pPr marL="344488" marR="0" lvl="0" indent="-344488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360363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Agenda OPD</a:t>
            </a:r>
          </a:p>
          <a:p>
            <a:pPr marL="344488" marR="0" lvl="0" indent="-344488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360363" algn="l"/>
              </a:tabLst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Galeri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44488" marR="0" lvl="0" indent="-344488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360363" algn="l"/>
              </a:tabLst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Profil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Pelayanan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0363" algn="l"/>
              </a:tabLst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0363" algn="l"/>
              </a:tabLst>
            </a:pP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Fitur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yang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ada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pada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Sub Domain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Pelayanan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Masyarakat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: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44488" marR="0" lvl="0" indent="-344488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360363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Web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Aspirasi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Pengaduan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Masyarakat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(Call Center,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sms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, website,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twitter,email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) -&gt; aspirasi.kotabogor.go.id</a:t>
            </a:r>
          </a:p>
          <a:p>
            <a:pPr marL="344488" marR="0" lvl="0" indent="-344488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360363" algn="l"/>
              </a:tabLst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Pelayanan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Perizinan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On Line -&gt; bpptpm.kotabogor.go.id</a:t>
            </a:r>
          </a:p>
          <a:p>
            <a:pPr marL="344488" marR="0" lvl="0" indent="-344488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360363" algn="l"/>
              </a:tabLst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Pajak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On Line -&gt; sptpd.kotabogor.go.id</a:t>
            </a:r>
          </a:p>
          <a:p>
            <a:pPr marL="344488" marR="0" lvl="0" indent="-344488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360363" algn="l"/>
              </a:tabLst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Pelayan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Puskesmas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-&gt; simpus.kotabogor.go.id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47935"/>
            <a:ext cx="5869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WEBSITE RESMI PEMERINTAH KOTA BOGOR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528935"/>
            <a:ext cx="449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APLIKASI UMUM PEMERINTAHAN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909935"/>
            <a:ext cx="3069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APLIKASI PENDUKUNG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" y="-17140"/>
            <a:ext cx="9157901" cy="6875140"/>
          </a:xfrm>
        </p:spPr>
      </p:pic>
      <p:sp>
        <p:nvSpPr>
          <p:cNvPr id="8" name="Rectangle 7"/>
          <p:cNvSpPr/>
          <p:nvPr/>
        </p:nvSpPr>
        <p:spPr>
          <a:xfrm rot="2640796">
            <a:off x="3388328" y="-474361"/>
            <a:ext cx="2710769" cy="2710769"/>
          </a:xfrm>
          <a:prstGeom prst="rect">
            <a:avLst/>
          </a:prstGeom>
          <a:solidFill>
            <a:schemeClr val="tx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/>
          <p:cNvSpPr txBox="1"/>
          <p:nvPr/>
        </p:nvSpPr>
        <p:spPr>
          <a:xfrm>
            <a:off x="3275856" y="609600"/>
            <a:ext cx="28803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b="1" dirty="0" smtClean="0">
                <a:solidFill>
                  <a:schemeClr val="bg1"/>
                </a:solidFill>
                <a:latin typeface="Century Gothic" pitchFamily="34" charset="0"/>
              </a:rPr>
              <a:t>MEWUJUDKAN</a:t>
            </a:r>
            <a:r>
              <a:rPr lang="en-US" sz="2000" b="1" dirty="0" smtClean="0">
                <a:solidFill>
                  <a:schemeClr val="bg1"/>
                </a:solidFill>
                <a:latin typeface="Century Gothic" pitchFamily="34" charset="0"/>
              </a:rPr>
              <a:t> Bogor Kota yang </a:t>
            </a:r>
            <a:r>
              <a:rPr lang="id-ID" sz="2000" b="1" dirty="0" smtClean="0">
                <a:solidFill>
                  <a:schemeClr val="bg1"/>
                </a:solidFill>
                <a:latin typeface="Century Gothic" pitchFamily="34" charset="0"/>
              </a:rPr>
              <a:t>cerdas</a:t>
            </a:r>
            <a:r>
              <a:rPr lang="en-US" sz="2000" b="1" dirty="0" smtClean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entury Gothic" pitchFamily="34" charset="0"/>
              </a:rPr>
              <a:t>dan</a:t>
            </a:r>
            <a:r>
              <a:rPr lang="en-US" sz="20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entury Gothic" pitchFamily="34" charset="0"/>
              </a:rPr>
              <a:t>berwawasan</a:t>
            </a:r>
            <a:r>
              <a:rPr lang="en-US" sz="20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id-ID" sz="2000" b="1" dirty="0">
                <a:solidFill>
                  <a:schemeClr val="bg1"/>
                </a:solidFill>
                <a:latin typeface="Century Gothic" pitchFamily="34" charset="0"/>
              </a:rPr>
              <a:t>T</a:t>
            </a:r>
            <a:r>
              <a:rPr lang="id-ID" sz="2000" b="1" dirty="0" smtClean="0">
                <a:solidFill>
                  <a:schemeClr val="bg1"/>
                </a:solidFill>
                <a:latin typeface="Century Gothic" pitchFamily="34" charset="0"/>
              </a:rPr>
              <a:t>eknologi</a:t>
            </a:r>
            <a:r>
              <a:rPr lang="en-US" sz="2000" b="1" dirty="0" smtClean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id-ID" sz="2000" b="1" dirty="0">
                <a:solidFill>
                  <a:schemeClr val="bg1"/>
                </a:solidFill>
                <a:latin typeface="Century Gothic" pitchFamily="34" charset="0"/>
              </a:rPr>
              <a:t>I</a:t>
            </a:r>
            <a:r>
              <a:rPr lang="id-ID" sz="2000" b="1" dirty="0" smtClean="0">
                <a:solidFill>
                  <a:schemeClr val="bg1"/>
                </a:solidFill>
                <a:latin typeface="Century Gothic" pitchFamily="34" charset="0"/>
              </a:rPr>
              <a:t>nformasi dan Komunikasi</a:t>
            </a:r>
            <a:endParaRPr lang="en-US" sz="20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5856" y="-30480"/>
            <a:ext cx="288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bg1"/>
                </a:solidFill>
                <a:latin typeface="Century Gothic" pitchFamily="34" charset="0"/>
              </a:rPr>
              <a:t>Misi 1 pada </a:t>
            </a:r>
          </a:p>
          <a:p>
            <a:pPr algn="ctr"/>
            <a:r>
              <a:rPr lang="en-US" sz="2000" b="1" smtClean="0">
                <a:solidFill>
                  <a:schemeClr val="bg1"/>
                </a:solidFill>
                <a:latin typeface="Century Gothic" pitchFamily="34" charset="0"/>
              </a:rPr>
              <a:t>RPJMD 2015-2019 :</a:t>
            </a:r>
            <a:endParaRPr lang="en-US" sz="20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80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5029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WebkotaBogo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126208"/>
            <a:ext cx="4724399" cy="5579391"/>
          </a:xfrm>
          <a:prstGeom prst="rect">
            <a:avLst/>
          </a:prstGeom>
        </p:spPr>
      </p:pic>
      <p:pic>
        <p:nvPicPr>
          <p:cNvPr id="7" name="Picture 6" descr="skp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352800"/>
            <a:ext cx="3657600" cy="1905000"/>
          </a:xfrm>
          <a:prstGeom prst="rect">
            <a:avLst/>
          </a:prstGeom>
        </p:spPr>
      </p:pic>
      <p:pic>
        <p:nvPicPr>
          <p:cNvPr id="9" name="Picture 8" descr="pengumuma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5715000"/>
            <a:ext cx="3657600" cy="990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2400" y="329625"/>
            <a:ext cx="478207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all" dirty="0" smtClean="0">
                <a:ln w="9000" cmpd="sng">
                  <a:noFill/>
                  <a:prstDash val="solid"/>
                </a:ln>
                <a:solidFill>
                  <a:schemeClr val="bg1"/>
                </a:solidFill>
                <a:effectLst/>
                <a:latin typeface="Century Gothic" pitchFamily="34" charset="0"/>
              </a:rPr>
              <a:t>WEBSITE &amp; SUB DOMAIN</a:t>
            </a:r>
            <a:endParaRPr lang="en-US" sz="3200" b="1" cap="all" dirty="0">
              <a:ln w="9000" cmpd="sng">
                <a:noFill/>
                <a:prstDash val="solid"/>
              </a:ln>
              <a:solidFill>
                <a:schemeClr val="bg1"/>
              </a:solidFill>
              <a:effectLst/>
              <a:latin typeface="Century Gothic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72200" y="2983468"/>
            <a:ext cx="152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SUD DOMAIN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19800" y="5345668"/>
            <a:ext cx="190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ANNOUNCEMENT</a:t>
            </a:r>
          </a:p>
        </p:txBody>
      </p:sp>
      <p:pic>
        <p:nvPicPr>
          <p:cNvPr id="14" name="Picture 13" descr="kalender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1" y="1066800"/>
            <a:ext cx="3581399" cy="1828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324600" y="533400"/>
            <a:ext cx="106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AGENDA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5029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berita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7010400" cy="2708414"/>
          </a:xfrm>
          <a:prstGeom prst="rect">
            <a:avLst/>
          </a:prstGeom>
        </p:spPr>
      </p:pic>
      <p:pic>
        <p:nvPicPr>
          <p:cNvPr id="10" name="Picture 9" descr="opd`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030611"/>
            <a:ext cx="3962400" cy="4836789"/>
          </a:xfrm>
          <a:prstGeom prst="rect">
            <a:avLst/>
          </a:prstGeom>
        </p:spPr>
      </p:pic>
      <p:pic>
        <p:nvPicPr>
          <p:cNvPr id="11" name="Picture 10" descr="beritako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3810000"/>
            <a:ext cx="2209800" cy="28194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04800" y="304800"/>
            <a:ext cx="228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BERITA TERKINI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5029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4800" y="304801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DAFTAR SIM DI PEMERINTAH KOTA BOGOR</a:t>
            </a:r>
            <a:endParaRPr lang="en-US" sz="2400" b="1" dirty="0" smtClean="0">
              <a:solidFill>
                <a:schemeClr val="bg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996953"/>
              </p:ext>
            </p:extLst>
          </p:nvPr>
        </p:nvGraphicFramePr>
        <p:xfrm>
          <a:off x="457200" y="1371600"/>
          <a:ext cx="8229599" cy="5029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3554"/>
                <a:gridCol w="1785668"/>
                <a:gridCol w="3062377"/>
                <a:gridCol w="3048000"/>
              </a:tblGrid>
              <a:tr h="5654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Nama Aplikasi/Sistem Informasi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Fungsi Aplikasi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OPD Penanggung Jawab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</a:tr>
              <a:tr h="5414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SIM Surat Bagian Umum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Surat menyurat secara elektronik dan rekam data surat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Bagian Umum Setdakot Bogor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</a:tr>
              <a:tr h="324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sms reminder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sms panitia tim ULP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Bag. Adalbang Setdakot Bogor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</a:tr>
              <a:tr h="324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sislappbj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Pelaporan Pelelangan Barang dan Jasa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Bag. Adalbang Setdakot Bogor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</a:tr>
              <a:tr h="601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SIM Hibah dan Bansos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Permohonan hibah dan bantuan masyarakat dan pemberian bantuannya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Bagian Kemasyarakatan Setdakot Bogor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</a:tr>
              <a:tr h="5654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SIM PJU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Mengecek lampu yang rusak / mati dan memudahkan pemantauan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BAPPEDA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</a:tr>
              <a:tr h="3850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SIMPATIK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n-NO" sz="1100" u="none" strike="noStrike">
                          <a:effectLst/>
                        </a:rPr>
                        <a:t>Sistem informasi data statistik Kota Bogor</a:t>
                      </a:r>
                      <a:endParaRPr lang="nn-N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BAPPEDA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</a:tr>
              <a:tr h="3368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SIM SIP3R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tata ruang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BAPPEDA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</a:tr>
              <a:tr h="5053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SIM Pembangunan / ePlanning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 sz="1100" u="none" strike="noStrike">
                          <a:effectLst/>
                        </a:rPr>
                        <a:t>Percencanaan, pelaksanaan, pelaporan, dan monitoring pelaksanaan pembangunan </a:t>
                      </a:r>
                      <a:endParaRPr lang="fi-F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BAPPEDA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</a:tr>
              <a:tr h="5534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SIMPEG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n-NO" sz="1100" u="none" strike="noStrike">
                          <a:effectLst/>
                        </a:rPr>
                        <a:t>Data informasi seluruh PNS Kota Bogor, data kepegawaian seluruh Kota Bogor</a:t>
                      </a:r>
                      <a:endParaRPr lang="nn-N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BKPP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</a:tr>
              <a:tr h="324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SIMBADA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Inventarisir Aset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BPKAD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680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5029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4800" y="304801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DAFTAR SIM DI PEMERINTAH KOTA BOGOR</a:t>
            </a:r>
            <a:endParaRPr lang="en-US" sz="2400" b="1" dirty="0" smtClean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026414"/>
              </p:ext>
            </p:extLst>
          </p:nvPr>
        </p:nvGraphicFramePr>
        <p:xfrm>
          <a:off x="457200" y="1260475"/>
          <a:ext cx="8229599" cy="52927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3554"/>
                <a:gridCol w="1785668"/>
                <a:gridCol w="3062377"/>
                <a:gridCol w="3048000"/>
              </a:tblGrid>
              <a:tr h="283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smart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Perizinan Online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BPPTPM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</a:tr>
              <a:tr h="283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SMART Alarm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Tombol Panik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BPBD Kota Bogor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</a:tr>
              <a:tr h="2733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SIMDUK ( SIAK 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Membuat KTP - KK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DISDUKCAPIL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</a:tr>
              <a:tr h="2149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SIM eKTP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Rekam data KTP elektronik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DISDUKCAPIL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</a:tr>
              <a:tr h="2943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SIM PBB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u="none" strike="noStrike">
                          <a:effectLst/>
                        </a:rPr>
                        <a:t>Untuk entri data dan pengeluaran PBB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DISPENDA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</a:tr>
              <a:tr h="2628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e-sptpd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pajak online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DISPENDA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</a:tr>
              <a:tr h="2628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e-sptpd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pajak online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DISPENDA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</a:tr>
              <a:tr h="4941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SIM Surat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Surat menyurat secara elektronik dan rekam data surat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Kantor KOMINFO Kota Bogor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</a:tr>
              <a:tr h="4941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SIM PUSKESMAS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Proses pendaftaran, rekam medis stok obat dll secara elektronik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Kantor KOMINFO Kota Bogor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</a:tr>
              <a:tr h="2733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SIM Wilayah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Proses pelayanan surat keterangan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Kantor KOMINFO Kota Bogor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</a:tr>
              <a:tr h="5151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Data Warehouse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>
                          <a:effectLst/>
                        </a:rPr>
                        <a:t>Aplikasi Interoperabilitas antar Aplikasi SIM, Executive Report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Kantor KOMINFO Kota Bogor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</a:tr>
              <a:tr h="283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Aspirasi  Pengaduan Online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pengaduan masyarakat secara online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Kantor KOMINFO Kota Bogor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</a:tr>
              <a:tr h="283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SI Eksotik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Dashboard Pemerintah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Kantor KOMINFO Kota Bogor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</a:tr>
              <a:tr h="283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Digital Office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Laporan Harian , File Sharing, SPD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Kantor KOMINFO Kota Bogor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</a:tr>
              <a:tr h="283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Digitalisasi Profil Kota Bogor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SIM Mesin Anjungan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Kantor KOMINFO Kota Bogor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</a:tr>
              <a:tr h="283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Platform BGR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050" u="none" strike="noStrike">
                          <a:effectLst/>
                        </a:rPr>
                        <a:t>Layanan - Layanan pada Bogor Green Room</a:t>
                      </a:r>
                      <a:endParaRPr lang="es-E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Kantor KOMINFO Kota Bogor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</a:tr>
              <a:tr h="2207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ATCS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Automatic Traffic Control System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DLLAJ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19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0"/>
            <a:ext cx="70866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rasnparansi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076325"/>
            <a:ext cx="6629400" cy="4105275"/>
          </a:xfrm>
          <a:prstGeom prst="rect">
            <a:avLst/>
          </a:prstGeom>
        </p:spPr>
      </p:pic>
      <p:pic>
        <p:nvPicPr>
          <p:cNvPr id="5" name="Picture 4" descr="ringkasan-rk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971800"/>
            <a:ext cx="5518557" cy="3733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304800" y="304800"/>
            <a:ext cx="6019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TRANSPARANSI ANGGARAN DAERAH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934200" cy="1676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344062"/>
            <a:ext cx="60378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DATAWARE HOUSE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7400" y="5410200"/>
            <a:ext cx="7086600" cy="1447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1158" y="5613737"/>
            <a:ext cx="64280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INTEROPERABILITAS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10" name="Picture 9" descr="logokotabogo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891" y="76200"/>
            <a:ext cx="764943" cy="990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39000" y="1066799"/>
            <a:ext cx="159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KANTOR KOMINFO</a:t>
            </a:r>
          </a:p>
          <a:p>
            <a:pPr algn="ctr"/>
            <a:r>
              <a:rPr lang="en-US" sz="1400" b="1" dirty="0" smtClean="0"/>
              <a:t>KOTA BOGOR</a:t>
            </a:r>
            <a:endParaRPr lang="en-US" sz="1400" b="1" dirty="0"/>
          </a:p>
        </p:txBody>
      </p:sp>
      <p:pic>
        <p:nvPicPr>
          <p:cNvPr id="9" name="Picture 8" descr="intero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35458">
            <a:off x="-463945" y="4607915"/>
            <a:ext cx="2857500" cy="1428750"/>
          </a:xfrm>
          <a:prstGeom prst="rect">
            <a:avLst/>
          </a:prstGeom>
        </p:spPr>
      </p:pic>
      <p:pic>
        <p:nvPicPr>
          <p:cNvPr id="13" name="Picture 12" descr="word-cloud-data-warehouse-related-items-35509142.jpg"/>
          <p:cNvPicPr>
            <a:picLocks noChangeAspect="1"/>
          </p:cNvPicPr>
          <p:nvPr/>
        </p:nvPicPr>
        <p:blipFill>
          <a:blip r:embed="rId4"/>
          <a:srcRect b="15161"/>
          <a:stretch>
            <a:fillRect/>
          </a:stretch>
        </p:blipFill>
        <p:spPr>
          <a:xfrm>
            <a:off x="1787954" y="2057400"/>
            <a:ext cx="689884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0" y="0"/>
            <a:ext cx="9144000" cy="1295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493520" y="375548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b="1" dirty="0" smtClean="0">
                <a:solidFill>
                  <a:schemeClr val="bg1"/>
                </a:solidFill>
                <a:latin typeface="Century Gothic" pitchFamily="34" charset="0"/>
              </a:rPr>
              <a:t>RENCANA DATAWAREHOUSE HOTA BOGOR</a:t>
            </a:r>
            <a:endParaRPr lang="en-US" sz="24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1295400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>
                <a:solidFill>
                  <a:schemeClr val="tx2">
                    <a:lumMod val="50000"/>
                  </a:schemeClr>
                </a:solidFill>
                <a:latin typeface="Century Gothic" pitchFamily="34" charset="0"/>
              </a:rPr>
              <a:t>Datawarehouse</a:t>
            </a:r>
            <a:endParaRPr lang="en-US" sz="2400" b="1" dirty="0">
              <a:solidFill>
                <a:schemeClr val="tx2">
                  <a:lumMod val="5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2" name="Can 1"/>
          <p:cNvSpPr/>
          <p:nvPr/>
        </p:nvSpPr>
        <p:spPr>
          <a:xfrm>
            <a:off x="320040" y="3076903"/>
            <a:ext cx="1600200" cy="951188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SIMPEG</a:t>
            </a:r>
          </a:p>
          <a:p>
            <a:pPr algn="ctr"/>
            <a:r>
              <a:rPr lang="en-US" b="1" smtClean="0"/>
              <a:t>BKPP</a:t>
            </a:r>
            <a:endParaRPr lang="en-US" b="1"/>
          </a:p>
        </p:txBody>
      </p:sp>
      <p:sp>
        <p:nvSpPr>
          <p:cNvPr id="7" name="Can 6"/>
          <p:cNvSpPr/>
          <p:nvPr/>
        </p:nvSpPr>
        <p:spPr>
          <a:xfrm>
            <a:off x="304800" y="1969114"/>
            <a:ext cx="1600200" cy="981668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SIAK</a:t>
            </a:r>
          </a:p>
          <a:p>
            <a:pPr algn="ctr"/>
            <a:r>
              <a:rPr lang="en-US" b="1" smtClean="0"/>
              <a:t>DISDUKCAPIL</a:t>
            </a:r>
            <a:endParaRPr lang="en-US" b="1"/>
          </a:p>
        </p:txBody>
      </p:sp>
      <p:sp>
        <p:nvSpPr>
          <p:cNvPr id="8" name="Can 7"/>
          <p:cNvSpPr/>
          <p:nvPr/>
        </p:nvSpPr>
        <p:spPr>
          <a:xfrm>
            <a:off x="304800" y="4154212"/>
            <a:ext cx="1600200" cy="951188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Smart</a:t>
            </a:r>
          </a:p>
          <a:p>
            <a:pPr algn="ctr"/>
            <a:r>
              <a:rPr lang="en-US" b="1" smtClean="0"/>
              <a:t>BPPTPM</a:t>
            </a:r>
            <a:endParaRPr lang="en-US" b="1"/>
          </a:p>
        </p:txBody>
      </p:sp>
      <p:sp>
        <p:nvSpPr>
          <p:cNvPr id="9" name="Can 8"/>
          <p:cNvSpPr/>
          <p:nvPr/>
        </p:nvSpPr>
        <p:spPr>
          <a:xfrm>
            <a:off x="2644140" y="2237798"/>
            <a:ext cx="2019300" cy="3182006"/>
          </a:xfrm>
          <a:prstGeom prst="ca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/>
              <a:t>DATAWAREHOUSE</a:t>
            </a:r>
            <a:endParaRPr lang="en-US" b="1"/>
          </a:p>
        </p:txBody>
      </p:sp>
      <p:sp>
        <p:nvSpPr>
          <p:cNvPr id="11" name="Can 10"/>
          <p:cNvSpPr/>
          <p:nvPr/>
        </p:nvSpPr>
        <p:spPr>
          <a:xfrm>
            <a:off x="5257800" y="1731675"/>
            <a:ext cx="1600200" cy="981668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/>
              <a:t>SIM WILAYAH di Kelurahan</a:t>
            </a:r>
            <a:endParaRPr lang="en-US" b="1"/>
          </a:p>
        </p:txBody>
      </p:sp>
      <p:sp>
        <p:nvSpPr>
          <p:cNvPr id="12" name="Can 11"/>
          <p:cNvSpPr/>
          <p:nvPr/>
        </p:nvSpPr>
        <p:spPr>
          <a:xfrm>
            <a:off x="5326380" y="3108657"/>
            <a:ext cx="1600200" cy="981668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/>
              <a:t>SIM PUSKESMAS</a:t>
            </a:r>
            <a:endParaRPr lang="en-US" b="1"/>
          </a:p>
        </p:txBody>
      </p:sp>
      <p:sp>
        <p:nvSpPr>
          <p:cNvPr id="13" name="Can 12"/>
          <p:cNvSpPr/>
          <p:nvPr/>
        </p:nvSpPr>
        <p:spPr>
          <a:xfrm>
            <a:off x="5257800" y="4363102"/>
            <a:ext cx="1737360" cy="981668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Verifikasi</a:t>
            </a:r>
            <a:r>
              <a:rPr lang="en-US" b="1" dirty="0" smtClean="0"/>
              <a:t> NIK</a:t>
            </a:r>
          </a:p>
          <a:p>
            <a:pPr algn="ctr"/>
            <a:r>
              <a:rPr lang="en-US" b="1" dirty="0" err="1" smtClean="0"/>
              <a:t>Pada</a:t>
            </a:r>
            <a:r>
              <a:rPr lang="en-US" b="1" dirty="0" smtClean="0"/>
              <a:t> DISPENDA</a:t>
            </a:r>
            <a:endParaRPr lang="en-US" b="1" dirty="0"/>
          </a:p>
        </p:txBody>
      </p:sp>
      <p:sp>
        <p:nvSpPr>
          <p:cNvPr id="14" name="Can 13"/>
          <p:cNvSpPr/>
          <p:nvPr/>
        </p:nvSpPr>
        <p:spPr>
          <a:xfrm>
            <a:off x="5257800" y="5658502"/>
            <a:ext cx="1737360" cy="981668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/>
              <a:t>Verifikasi NIK</a:t>
            </a:r>
          </a:p>
          <a:p>
            <a:pPr algn="ctr"/>
            <a:r>
              <a:rPr lang="en-US" b="1" smtClean="0"/>
              <a:t>Pada BPPTPM</a:t>
            </a:r>
            <a:endParaRPr lang="en-US" b="1"/>
          </a:p>
        </p:txBody>
      </p:sp>
      <p:sp>
        <p:nvSpPr>
          <p:cNvPr id="15" name="Can 14"/>
          <p:cNvSpPr/>
          <p:nvPr/>
        </p:nvSpPr>
        <p:spPr>
          <a:xfrm>
            <a:off x="7254240" y="3567738"/>
            <a:ext cx="1737360" cy="981668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mtClean="0"/>
              <a:t>BOGOR GREEN ROOM</a:t>
            </a:r>
            <a:endParaRPr lang="en-US" sz="1600" b="1"/>
          </a:p>
        </p:txBody>
      </p:sp>
      <p:sp>
        <p:nvSpPr>
          <p:cNvPr id="16" name="Can 15"/>
          <p:cNvSpPr/>
          <p:nvPr/>
        </p:nvSpPr>
        <p:spPr>
          <a:xfrm>
            <a:off x="7254240" y="5105400"/>
            <a:ext cx="1737360" cy="981668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mtClean="0"/>
              <a:t>Dashboard Pemerintah</a:t>
            </a:r>
            <a:endParaRPr lang="en-US" sz="1600" b="1"/>
          </a:p>
        </p:txBody>
      </p:sp>
      <p:cxnSp>
        <p:nvCxnSpPr>
          <p:cNvPr id="4" name="Straight Arrow Connector 3"/>
          <p:cNvCxnSpPr>
            <a:stCxn id="7" idx="4"/>
          </p:cNvCxnSpPr>
          <p:nvPr/>
        </p:nvCxnSpPr>
        <p:spPr>
          <a:xfrm>
            <a:off x="1905000" y="2459947"/>
            <a:ext cx="731520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905000" y="3567738"/>
            <a:ext cx="678180" cy="261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905000" y="3828801"/>
            <a:ext cx="678180" cy="768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n 21"/>
          <p:cNvSpPr/>
          <p:nvPr/>
        </p:nvSpPr>
        <p:spPr>
          <a:xfrm>
            <a:off x="7239000" y="2308073"/>
            <a:ext cx="1737360" cy="981668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mtClean="0"/>
              <a:t>6 KECAMATAN</a:t>
            </a:r>
            <a:endParaRPr lang="en-US" sz="1600" b="1"/>
          </a:p>
        </p:txBody>
      </p:sp>
      <p:cxnSp>
        <p:nvCxnSpPr>
          <p:cNvPr id="19" name="Curved Connector 18"/>
          <p:cNvCxnSpPr>
            <a:endCxn id="22" idx="2"/>
          </p:cNvCxnSpPr>
          <p:nvPr/>
        </p:nvCxnSpPr>
        <p:spPr>
          <a:xfrm flipV="1">
            <a:off x="4678680" y="2798907"/>
            <a:ext cx="2560320" cy="502559"/>
          </a:xfrm>
          <a:prstGeom prst="curvedConnector3">
            <a:avLst>
              <a:gd name="adj1" fmla="val 23214"/>
            </a:avLst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endCxn id="11" idx="2"/>
          </p:cNvCxnSpPr>
          <p:nvPr/>
        </p:nvCxnSpPr>
        <p:spPr>
          <a:xfrm rot="5400000" flipH="1" flipV="1">
            <a:off x="4541043" y="2360146"/>
            <a:ext cx="854394" cy="579120"/>
          </a:xfrm>
          <a:prstGeom prst="curvedConnector2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endCxn id="12" idx="2"/>
          </p:cNvCxnSpPr>
          <p:nvPr/>
        </p:nvCxnSpPr>
        <p:spPr>
          <a:xfrm flipV="1">
            <a:off x="4678680" y="3599491"/>
            <a:ext cx="647700" cy="11725"/>
          </a:xfrm>
          <a:prstGeom prst="curvedConnector3">
            <a:avLst>
              <a:gd name="adj1" fmla="val 50000"/>
            </a:avLst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endCxn id="15" idx="2"/>
          </p:cNvCxnSpPr>
          <p:nvPr/>
        </p:nvCxnSpPr>
        <p:spPr>
          <a:xfrm>
            <a:off x="4678680" y="3904581"/>
            <a:ext cx="2575560" cy="153991"/>
          </a:xfrm>
          <a:prstGeom prst="curvedConnector3">
            <a:avLst>
              <a:gd name="adj1" fmla="val 55325"/>
            </a:avLst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endCxn id="13" idx="2"/>
          </p:cNvCxnSpPr>
          <p:nvPr/>
        </p:nvCxnSpPr>
        <p:spPr>
          <a:xfrm rot="16200000" flipH="1">
            <a:off x="4641687" y="4237822"/>
            <a:ext cx="653107" cy="579120"/>
          </a:xfrm>
          <a:prstGeom prst="curvedConnector2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>
            <a:endCxn id="16" idx="2"/>
          </p:cNvCxnSpPr>
          <p:nvPr/>
        </p:nvCxnSpPr>
        <p:spPr>
          <a:xfrm>
            <a:off x="4663440" y="4641632"/>
            <a:ext cx="2590800" cy="954602"/>
          </a:xfrm>
          <a:prstGeom prst="curvedConnector3">
            <a:avLst>
              <a:gd name="adj1" fmla="val 11765"/>
            </a:avLst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endCxn id="14" idx="2"/>
          </p:cNvCxnSpPr>
          <p:nvPr/>
        </p:nvCxnSpPr>
        <p:spPr>
          <a:xfrm rot="16200000" flipH="1">
            <a:off x="4200615" y="5092151"/>
            <a:ext cx="1520010" cy="594360"/>
          </a:xfrm>
          <a:prstGeom prst="curvedConnector2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>
            <a:off x="320040" y="5231521"/>
            <a:ext cx="1600200" cy="951188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Pajak On Line</a:t>
            </a:r>
          </a:p>
          <a:p>
            <a:pPr algn="ctr"/>
            <a:r>
              <a:rPr lang="en-US" b="1" smtClean="0"/>
              <a:t>DISPENDA</a:t>
            </a:r>
            <a:endParaRPr lang="en-US" b="1"/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1935480" y="3828801"/>
            <a:ext cx="693420" cy="1900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6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0" y="0"/>
            <a:ext cx="48768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potek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4211920"/>
            <a:ext cx="4343400" cy="249368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Periksa-0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5000" y="2057400"/>
            <a:ext cx="3124200" cy="2082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Apotek-0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600" y="1781284"/>
            <a:ext cx="4343400" cy="2333516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RacikObat-0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4481500" y="3976701"/>
            <a:ext cx="3286207" cy="21908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953000" y="990600"/>
            <a:ext cx="3505200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Integrated IT Based Health Care:</a:t>
            </a:r>
          </a:p>
          <a:p>
            <a:r>
              <a:rPr lang="en-US" b="1" dirty="0" smtClean="0"/>
              <a:t>- Medical Record</a:t>
            </a:r>
          </a:p>
          <a:p>
            <a:r>
              <a:rPr lang="en-US" b="1" dirty="0" smtClean="0"/>
              <a:t>- Drug Distribution and Stock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304800" y="228600"/>
            <a:ext cx="326884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all" dirty="0" err="1" smtClean="0">
                <a:ln w="9000" cmpd="sng">
                  <a:noFill/>
                  <a:prstDash val="solid"/>
                </a:ln>
                <a:solidFill>
                  <a:schemeClr val="bg1"/>
                </a:solidFill>
                <a:effectLst/>
                <a:latin typeface="Century Gothic" pitchFamily="34" charset="0"/>
              </a:rPr>
              <a:t>Sim</a:t>
            </a:r>
            <a:r>
              <a:rPr lang="en-US" sz="3200" b="1" cap="all" dirty="0" smtClean="0">
                <a:ln w="9000" cmpd="sng">
                  <a:noFill/>
                  <a:prstDash val="solid"/>
                </a:ln>
                <a:solidFill>
                  <a:schemeClr val="bg1"/>
                </a:solidFill>
                <a:effectLst/>
                <a:latin typeface="Century Gothic" pitchFamily="34" charset="0"/>
              </a:rPr>
              <a:t> PUSKESMAS</a:t>
            </a:r>
            <a:endParaRPr lang="en-US" sz="3200" b="1" cap="all" dirty="0">
              <a:ln w="9000" cmpd="sng">
                <a:noFill/>
                <a:prstDash val="solid"/>
              </a:ln>
              <a:solidFill>
                <a:schemeClr val="bg1"/>
              </a:solidFill>
              <a:effectLst/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0" y="0"/>
            <a:ext cx="4724400" cy="6858000"/>
          </a:xfrm>
          <a:prstGeom prst="roundRect">
            <a:avLst>
              <a:gd name="adj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4038600" cy="251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3886200"/>
            <a:ext cx="4038600" cy="266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733800"/>
            <a:ext cx="388620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1600"/>
            <a:ext cx="1752600" cy="2209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33400" y="228600"/>
            <a:ext cx="32766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all" dirty="0" err="1" smtClean="0">
                <a:ln w="9000" cmpd="sng">
                  <a:noFill/>
                  <a:prstDash val="solid"/>
                </a:ln>
                <a:solidFill>
                  <a:schemeClr val="bg1"/>
                </a:solidFill>
                <a:effectLst/>
                <a:latin typeface="Century Gothic" pitchFamily="34" charset="0"/>
              </a:rPr>
              <a:t>Sim</a:t>
            </a:r>
            <a:r>
              <a:rPr lang="en-US" sz="3200" b="1" cap="all" dirty="0" smtClean="0">
                <a:ln w="9000" cmpd="sng">
                  <a:noFill/>
                  <a:prstDash val="solid"/>
                </a:ln>
                <a:solidFill>
                  <a:schemeClr val="bg1"/>
                </a:solidFill>
                <a:effectLst/>
                <a:latin typeface="Century Gothic" pitchFamily="34" charset="0"/>
              </a:rPr>
              <a:t> WILAYAH</a:t>
            </a:r>
            <a:endParaRPr lang="en-US" sz="3200" b="1" cap="all" dirty="0">
              <a:ln w="9000" cmpd="sng">
                <a:noFill/>
                <a:prstDash val="solid"/>
              </a:ln>
              <a:solidFill>
                <a:schemeClr val="bg1"/>
              </a:solidFill>
              <a:effectLst/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12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2651760" cy="3163252"/>
          </a:xfrm>
          <a:prstGeom prst="rect">
            <a:avLst/>
          </a:prstGeom>
          <a:solidFill>
            <a:schemeClr val="tx2">
              <a:lumMod val="60000"/>
              <a:lumOff val="40000"/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3163252"/>
            <a:ext cx="6568440" cy="369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60" y="0"/>
            <a:ext cx="6492240" cy="365188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53200" y="3651884"/>
            <a:ext cx="2590800" cy="3213417"/>
          </a:xfrm>
          <a:prstGeom prst="rect">
            <a:avLst/>
          </a:prstGeom>
          <a:solidFill>
            <a:schemeClr val="tx2">
              <a:lumMod val="60000"/>
              <a:lumOff val="40000"/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55080" y="3811704"/>
            <a:ext cx="281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smtClean="0">
                <a:solidFill>
                  <a:schemeClr val="bg1"/>
                </a:solidFill>
                <a:latin typeface="Century Gothic"/>
                <a:cs typeface="Century Gothic"/>
              </a:rPr>
              <a:t>Monitoring 19 CCTV</a:t>
            </a:r>
          </a:p>
          <a:p>
            <a:pPr marL="285750" indent="-285750">
              <a:buFont typeface="Arial"/>
              <a:buChar char="•"/>
            </a:pPr>
            <a:r>
              <a:rPr lang="en-US" b="1" smtClean="0">
                <a:solidFill>
                  <a:schemeClr val="bg1"/>
                </a:solidFill>
                <a:latin typeface="Century Gothic"/>
              </a:rPr>
              <a:t>Monitoring 4 Simpang CCTV</a:t>
            </a:r>
          </a:p>
          <a:p>
            <a:pPr marL="285750" indent="-285750">
              <a:buFont typeface="Arial"/>
              <a:buChar char="•"/>
            </a:pPr>
            <a:r>
              <a:rPr lang="en-US" b="1" smtClean="0">
                <a:solidFill>
                  <a:schemeClr val="bg1"/>
                </a:solidFill>
                <a:latin typeface="Century Gothic"/>
              </a:rPr>
              <a:t>Control Traffic Light pada 4 Simpang</a:t>
            </a:r>
          </a:p>
          <a:p>
            <a:pPr marL="285750" indent="-285750">
              <a:buFont typeface="Arial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52400"/>
            <a:ext cx="4419600" cy="609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228600"/>
            <a:ext cx="396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/>
              <a:t>ATCS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72263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smtClean="0">
                <a:solidFill>
                  <a:schemeClr val="bg1"/>
                </a:solidFill>
                <a:latin typeface="Century Gothic"/>
              </a:rPr>
              <a:t>Dibangun th 2010</a:t>
            </a:r>
          </a:p>
          <a:p>
            <a:endParaRPr lang="en-US" b="1" smtClean="0">
              <a:solidFill>
                <a:schemeClr val="bg1"/>
              </a:solidFill>
              <a:latin typeface="Century Gothic"/>
            </a:endParaRPr>
          </a:p>
          <a:p>
            <a:pPr marL="285750" indent="-285750">
              <a:buFont typeface="Arial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2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40233"/>
            <a:ext cx="4748101" cy="1172543"/>
          </a:xfrm>
        </p:spPr>
        <p:txBody>
          <a:bodyPr>
            <a:normAutofit/>
          </a:bodyPr>
          <a:lstStyle/>
          <a:p>
            <a:r>
              <a:rPr lang="id-ID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mpact" pitchFamily="34" charset="0"/>
              </a:rPr>
              <a:t>Komponen Smart City</a:t>
            </a:r>
            <a:endParaRPr lang="id-ID" sz="3200" dirty="0">
              <a:solidFill>
                <a:schemeClr val="tx1">
                  <a:lumMod val="95000"/>
                  <a:lumOff val="5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482213" y="3523761"/>
            <a:ext cx="1814117" cy="181411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Oval 5"/>
          <p:cNvSpPr/>
          <p:nvPr/>
        </p:nvSpPr>
        <p:spPr>
          <a:xfrm>
            <a:off x="903375" y="1754630"/>
            <a:ext cx="1814117" cy="18141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 7"/>
          <p:cNvSpPr/>
          <p:nvPr/>
        </p:nvSpPr>
        <p:spPr>
          <a:xfrm>
            <a:off x="5783248" y="620688"/>
            <a:ext cx="1814117" cy="18141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/>
          <p:cNvSpPr/>
          <p:nvPr/>
        </p:nvSpPr>
        <p:spPr>
          <a:xfrm>
            <a:off x="5995988" y="2463988"/>
            <a:ext cx="1814117" cy="181411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Oval 9"/>
          <p:cNvSpPr/>
          <p:nvPr/>
        </p:nvSpPr>
        <p:spPr>
          <a:xfrm>
            <a:off x="4935823" y="3973949"/>
            <a:ext cx="1814117" cy="181411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10"/>
          <p:cNvSpPr txBox="1"/>
          <p:nvPr/>
        </p:nvSpPr>
        <p:spPr>
          <a:xfrm>
            <a:off x="1153040" y="2184634"/>
            <a:ext cx="1314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Impact" pitchFamily="34" charset="0"/>
              </a:rPr>
              <a:t>Smart </a:t>
            </a:r>
          </a:p>
          <a:p>
            <a:pPr algn="ctr"/>
            <a:r>
              <a:rPr lang="id-ID" sz="2400" dirty="0" smtClean="0">
                <a:solidFill>
                  <a:schemeClr val="bg1"/>
                </a:solidFill>
                <a:latin typeface="Impact" pitchFamily="34" charset="0"/>
              </a:rPr>
              <a:t>Economy</a:t>
            </a:r>
            <a:endParaRPr lang="id-ID" sz="24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8900" y="1050695"/>
            <a:ext cx="1055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Impact" pitchFamily="34" charset="0"/>
              </a:rPr>
              <a:t>Smart </a:t>
            </a:r>
          </a:p>
          <a:p>
            <a:pPr algn="ctr"/>
            <a:r>
              <a:rPr lang="id-ID" sz="2400" dirty="0" smtClean="0">
                <a:solidFill>
                  <a:schemeClr val="bg1"/>
                </a:solidFill>
                <a:latin typeface="Impact" pitchFamily="34" charset="0"/>
              </a:rPr>
              <a:t>People</a:t>
            </a:r>
            <a:endParaRPr lang="id-ID" sz="24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84168" y="2886035"/>
            <a:ext cx="1699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Impact" pitchFamily="34" charset="0"/>
              </a:rPr>
              <a:t>Smart </a:t>
            </a:r>
          </a:p>
          <a:p>
            <a:pPr algn="ctr"/>
            <a:r>
              <a:rPr lang="id-ID" sz="2400" dirty="0" smtClean="0">
                <a:solidFill>
                  <a:schemeClr val="bg1"/>
                </a:solidFill>
                <a:latin typeface="Impact" pitchFamily="34" charset="0"/>
              </a:rPr>
              <a:t>Governance</a:t>
            </a:r>
            <a:endParaRPr lang="id-ID" sz="24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99473" y="4456566"/>
            <a:ext cx="12167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Impact" pitchFamily="34" charset="0"/>
              </a:rPr>
              <a:t>Smart </a:t>
            </a:r>
          </a:p>
          <a:p>
            <a:pPr algn="ctr"/>
            <a:r>
              <a:rPr lang="id-ID" sz="2400" dirty="0" smtClean="0">
                <a:solidFill>
                  <a:schemeClr val="bg1"/>
                </a:solidFill>
                <a:latin typeface="Impact" pitchFamily="34" charset="0"/>
              </a:rPr>
              <a:t>Mobility</a:t>
            </a:r>
            <a:endParaRPr lang="id-ID" sz="24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149540" y="4380504"/>
            <a:ext cx="1814117" cy="181411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extBox 16"/>
          <p:cNvSpPr txBox="1"/>
          <p:nvPr/>
        </p:nvSpPr>
        <p:spPr>
          <a:xfrm>
            <a:off x="3162004" y="4830251"/>
            <a:ext cx="1770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Impact" pitchFamily="34" charset="0"/>
              </a:rPr>
              <a:t>Smart </a:t>
            </a:r>
          </a:p>
          <a:p>
            <a:pPr algn="ctr"/>
            <a:r>
              <a:rPr lang="id-ID" sz="2400" dirty="0" smtClean="0">
                <a:solidFill>
                  <a:schemeClr val="bg1"/>
                </a:solidFill>
                <a:latin typeface="Impact" pitchFamily="34" charset="0"/>
              </a:rPr>
              <a:t>Environment</a:t>
            </a:r>
            <a:endParaRPr lang="id-ID" sz="24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25404" y="3982117"/>
            <a:ext cx="10013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Impact" pitchFamily="34" charset="0"/>
              </a:rPr>
              <a:t>Smart </a:t>
            </a:r>
          </a:p>
          <a:p>
            <a:pPr algn="ctr"/>
            <a:r>
              <a:rPr lang="id-ID" sz="2400" dirty="0" smtClean="0">
                <a:solidFill>
                  <a:schemeClr val="bg1"/>
                </a:solidFill>
                <a:latin typeface="Impact" pitchFamily="34" charset="0"/>
              </a:rPr>
              <a:t>Living</a:t>
            </a:r>
            <a:endParaRPr lang="id-ID" sz="24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56292" y="1030559"/>
            <a:ext cx="1133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/>
              <a:t>Social and</a:t>
            </a:r>
          </a:p>
          <a:p>
            <a:r>
              <a:rPr lang="id-ID" dirty="0" smtClean="0"/>
              <a:t>Human</a:t>
            </a:r>
          </a:p>
          <a:p>
            <a:r>
              <a:rPr lang="id-ID" dirty="0" smtClean="0"/>
              <a:t>Capital</a:t>
            </a:r>
            <a:endParaRPr lang="id-ID" dirty="0"/>
          </a:p>
        </p:txBody>
      </p:sp>
      <p:sp>
        <p:nvSpPr>
          <p:cNvPr id="21" name="TextBox 20"/>
          <p:cNvSpPr txBox="1"/>
          <p:nvPr/>
        </p:nvSpPr>
        <p:spPr>
          <a:xfrm>
            <a:off x="7485087" y="3998989"/>
            <a:ext cx="154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/>
              <a:t>E-Government</a:t>
            </a:r>
            <a:endParaRPr lang="id-ID" dirty="0"/>
          </a:p>
        </p:txBody>
      </p:sp>
      <p:sp>
        <p:nvSpPr>
          <p:cNvPr id="22" name="TextBox 21"/>
          <p:cNvSpPr txBox="1"/>
          <p:nvPr/>
        </p:nvSpPr>
        <p:spPr>
          <a:xfrm>
            <a:off x="6409707" y="5603400"/>
            <a:ext cx="183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/>
              <a:t>Transport and ICT</a:t>
            </a:r>
            <a:endParaRPr lang="id-ID" dirty="0"/>
          </a:p>
        </p:txBody>
      </p:sp>
      <p:sp>
        <p:nvSpPr>
          <p:cNvPr id="23" name="TextBox 22"/>
          <p:cNvSpPr txBox="1"/>
          <p:nvPr/>
        </p:nvSpPr>
        <p:spPr>
          <a:xfrm>
            <a:off x="3121673" y="6194621"/>
            <a:ext cx="188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/>
              <a:t>Natural Resources</a:t>
            </a:r>
            <a:endParaRPr lang="id-ID" dirty="0"/>
          </a:p>
        </p:txBody>
      </p:sp>
      <p:sp>
        <p:nvSpPr>
          <p:cNvPr id="24" name="TextBox 23"/>
          <p:cNvSpPr txBox="1"/>
          <p:nvPr/>
        </p:nvSpPr>
        <p:spPr>
          <a:xfrm>
            <a:off x="621567" y="3797266"/>
            <a:ext cx="886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/>
              <a:t>Quality</a:t>
            </a:r>
          </a:p>
          <a:p>
            <a:r>
              <a:rPr lang="id-ID" dirty="0" smtClean="0"/>
              <a:t>Of Life </a:t>
            </a:r>
            <a:endParaRPr lang="id-ID" dirty="0"/>
          </a:p>
        </p:txBody>
      </p:sp>
      <p:sp>
        <p:nvSpPr>
          <p:cNvPr id="25" name="TextBox 24"/>
          <p:cNvSpPr txBox="1"/>
          <p:nvPr/>
        </p:nvSpPr>
        <p:spPr>
          <a:xfrm>
            <a:off x="467544" y="1385298"/>
            <a:ext cx="174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/>
              <a:t>Competitiveness</a:t>
            </a:r>
            <a:endParaRPr lang="id-ID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492" y="1024628"/>
            <a:ext cx="3319931" cy="338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303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eenroom.jpg"/>
          <p:cNvPicPr>
            <a:picLocks noChangeAspect="1"/>
          </p:cNvPicPr>
          <p:nvPr/>
        </p:nvPicPr>
        <p:blipFill>
          <a:blip r:embed="rId2"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7668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2400" y="3124200"/>
            <a:ext cx="3124200" cy="3702050"/>
          </a:xfrm>
          <a:prstGeom prst="rect">
            <a:avLst/>
          </a:prstGeom>
          <a:solidFill>
            <a:schemeClr val="tx2">
              <a:lumMod val="60000"/>
              <a:lumOff val="40000"/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4800" y="3581400"/>
            <a:ext cx="2819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latin typeface="Century Gothic"/>
                <a:cs typeface="Century Gothic"/>
              </a:rPr>
              <a:t>Traffic Control (ATCS)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latin typeface="Century Gothic"/>
                <a:cs typeface="Century Gothic"/>
              </a:rPr>
              <a:t>Traffic Monitoring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latin typeface="Century Gothic"/>
                <a:cs typeface="Century Gothic"/>
              </a:rPr>
              <a:t>Tracking System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latin typeface="Century Gothic"/>
                <a:cs typeface="Century Gothic"/>
              </a:rPr>
              <a:t>Decision Support System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latin typeface="Century Gothic"/>
                <a:cs typeface="Century Gothic"/>
              </a:rPr>
              <a:t>Public Services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latin typeface="Century Gothic"/>
                <a:cs typeface="Century Gothic"/>
              </a:rPr>
              <a:t>Statistical Data Analyst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latin typeface="Century Gothic"/>
                <a:cs typeface="Century Gothic"/>
              </a:rPr>
              <a:t>Bogor Today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latin typeface="Century Gothic"/>
                <a:cs typeface="Century Gothic"/>
              </a:rPr>
              <a:t>Integrating System</a:t>
            </a:r>
          </a:p>
          <a:p>
            <a:pPr marL="285750" indent="-285750">
              <a:buFont typeface="Arial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52400"/>
            <a:ext cx="4419600" cy="609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228600"/>
            <a:ext cx="396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SMART INTEGRATED SYSTEM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0985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g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59" y="325769"/>
            <a:ext cx="8275282" cy="62064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19787" y="0"/>
            <a:ext cx="3335587" cy="833799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950709" y="107693"/>
            <a:ext cx="28897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DISASTER MANAGEMENT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BOGOR GREEN ROOM</a:t>
            </a:r>
            <a:endParaRPr lang="en-US" sz="140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9053" y="3321604"/>
            <a:ext cx="1876445" cy="562887"/>
          </a:xfrm>
          <a:prstGeom prst="rect">
            <a:avLst/>
          </a:prstGeom>
          <a:solidFill>
            <a:srgbClr val="008000">
              <a:alpha val="8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>
            <a:stCxn id="3" idx="1"/>
          </p:cNvCxnSpPr>
          <p:nvPr/>
        </p:nvCxnSpPr>
        <p:spPr>
          <a:xfrm rot="10800000" flipV="1">
            <a:off x="291685" y="400081"/>
            <a:ext cx="2659024" cy="2753426"/>
          </a:xfrm>
          <a:prstGeom prst="bentConnector2">
            <a:avLst/>
          </a:prstGeom>
          <a:ln w="34925">
            <a:solidFill>
              <a:schemeClr val="bg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4753" y="3438565"/>
            <a:ext cx="1206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FIREFIGHTER</a:t>
            </a:r>
            <a:endParaRPr lang="en-US" sz="140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4070" y="3960297"/>
            <a:ext cx="1876445" cy="562887"/>
          </a:xfrm>
          <a:prstGeom prst="rect">
            <a:avLst/>
          </a:prstGeom>
          <a:solidFill>
            <a:srgbClr val="008000">
              <a:alpha val="8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9770" y="4077258"/>
            <a:ext cx="1293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AMBULANCE</a:t>
            </a:r>
            <a:endParaRPr lang="en-US" sz="140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4668" y="4630953"/>
            <a:ext cx="1876445" cy="562887"/>
          </a:xfrm>
          <a:prstGeom prst="rect">
            <a:avLst/>
          </a:prstGeom>
          <a:solidFill>
            <a:srgbClr val="008000">
              <a:alpha val="8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0368" y="4696602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Century Gothic"/>
                <a:cs typeface="Century Gothic"/>
              </a:rPr>
              <a:t>FLOODING POTENTIAL</a:t>
            </a:r>
          </a:p>
          <a:p>
            <a:r>
              <a:rPr lang="en-US" sz="1200" dirty="0" smtClean="0">
                <a:solidFill>
                  <a:srgbClr val="FFFFFF"/>
                </a:solidFill>
                <a:latin typeface="Century Gothic"/>
                <a:cs typeface="Century Gothic"/>
              </a:rPr>
              <a:t>INFO</a:t>
            </a:r>
            <a:endParaRPr lang="en-US" sz="120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cxnSp>
        <p:nvCxnSpPr>
          <p:cNvPr id="14" name="Elbow Connector 13"/>
          <p:cNvCxnSpPr/>
          <p:nvPr/>
        </p:nvCxnSpPr>
        <p:spPr>
          <a:xfrm>
            <a:off x="2065498" y="3578924"/>
            <a:ext cx="705605" cy="381373"/>
          </a:xfrm>
          <a:prstGeom prst="bentConnector3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flipV="1">
            <a:off x="2065498" y="3960297"/>
            <a:ext cx="333559" cy="311321"/>
          </a:xfrm>
          <a:prstGeom prst="bentConnector3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07858" y="3806408"/>
            <a:ext cx="2817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RELATED TO TRAFFIC CONTROL</a:t>
            </a:r>
            <a:endParaRPr lang="en-US" sz="140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3127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42"/>
            <a:ext cx="9154150" cy="6870242"/>
          </a:xfrm>
          <a:prstGeom prst="rect">
            <a:avLst/>
          </a:prstGeom>
          <a:ln>
            <a:solidFill>
              <a:srgbClr val="000000">
                <a:alpha val="50196"/>
              </a:srgbClr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723900" y="650154"/>
            <a:ext cx="7696200" cy="55454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495300" y="76200"/>
            <a:ext cx="8153400" cy="32189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id-ID" sz="3600" dirty="0" smtClean="0">
                <a:solidFill>
                  <a:srgbClr val="FFFF00"/>
                </a:solidFill>
              </a:rPr>
              <a:t>DASHBOARD BOGOR GREEN ROOM</a:t>
            </a:r>
            <a:endParaRPr lang="en-US" sz="3600" dirty="0" smtClean="0">
              <a:solidFill>
                <a:srgbClr val="FFFF00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90600" y="914400"/>
            <a:ext cx="2971800" cy="6858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>
                <a:solidFill>
                  <a:schemeClr val="tx1"/>
                </a:solidFill>
              </a:rPr>
              <a:t>HOME</a:t>
            </a:r>
            <a:endParaRPr lang="id-ID" b="1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990600" y="1998351"/>
            <a:ext cx="2971800" cy="6858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>
                <a:solidFill>
                  <a:schemeClr val="tx1"/>
                </a:solidFill>
              </a:rPr>
              <a:t>TRANSPORTASI</a:t>
            </a:r>
            <a:endParaRPr lang="id-ID" b="1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90600" y="3079979"/>
            <a:ext cx="2971800" cy="6858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>
                <a:solidFill>
                  <a:schemeClr val="tx1"/>
                </a:solidFill>
              </a:rPr>
              <a:t>PENGADUAN </a:t>
            </a:r>
            <a:r>
              <a:rPr lang="id-ID" b="1" dirty="0" smtClean="0">
                <a:solidFill>
                  <a:schemeClr val="tx1"/>
                </a:solidFill>
              </a:rPr>
              <a:t>MASYARAKAT</a:t>
            </a:r>
            <a:endParaRPr lang="id-ID" b="1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990600" y="4206989"/>
            <a:ext cx="2971800" cy="6858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>
                <a:solidFill>
                  <a:schemeClr val="tx1"/>
                </a:solidFill>
              </a:rPr>
              <a:t>KEPEGAWAIAN</a:t>
            </a:r>
            <a:endParaRPr lang="id-ID" b="1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90600" y="5313868"/>
            <a:ext cx="2971800" cy="6858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>
                <a:solidFill>
                  <a:schemeClr val="tx1"/>
                </a:solidFill>
              </a:rPr>
              <a:t>KESEHATAN</a:t>
            </a:r>
            <a:endParaRPr lang="id-ID" b="1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257800" y="894269"/>
            <a:ext cx="2971800" cy="6858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>
                <a:solidFill>
                  <a:schemeClr val="tx1"/>
                </a:solidFill>
              </a:rPr>
              <a:t>PENDIDIKAN</a:t>
            </a:r>
            <a:endParaRPr lang="id-ID" b="1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257800" y="1998351"/>
            <a:ext cx="2971800" cy="6858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>
                <a:solidFill>
                  <a:schemeClr val="tx1"/>
                </a:solidFill>
              </a:rPr>
              <a:t>KEPENDUDUKAN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257800" y="3079979"/>
            <a:ext cx="2971800" cy="6858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>
                <a:solidFill>
                  <a:schemeClr val="tx1"/>
                </a:solidFill>
              </a:rPr>
              <a:t>PARIWISATA</a:t>
            </a:r>
            <a:endParaRPr lang="id-ID" b="1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257800" y="4206989"/>
            <a:ext cx="2971800" cy="6858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>
                <a:solidFill>
                  <a:schemeClr val="tx1"/>
                </a:solidFill>
              </a:rPr>
              <a:t>PINTU AIR KATULAMPA</a:t>
            </a:r>
            <a:endParaRPr lang="id-ID" b="1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233987" y="5313868"/>
            <a:ext cx="2971800" cy="6858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>
                <a:solidFill>
                  <a:schemeClr val="tx1"/>
                </a:solidFill>
              </a:rPr>
              <a:t>ENERGI</a:t>
            </a:r>
            <a:endParaRPr lang="id-ID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86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42"/>
            <a:ext cx="9154150" cy="6870242"/>
          </a:xfrm>
          <a:prstGeom prst="rect">
            <a:avLst/>
          </a:prstGeom>
          <a:ln>
            <a:solidFill>
              <a:srgbClr val="000000">
                <a:alpha val="50196"/>
              </a:srgbClr>
            </a:solidFill>
          </a:ln>
        </p:spPr>
      </p:pic>
      <p:sp>
        <p:nvSpPr>
          <p:cNvPr id="3" name="Rounded Rectangle 2"/>
          <p:cNvSpPr/>
          <p:nvPr/>
        </p:nvSpPr>
        <p:spPr>
          <a:xfrm>
            <a:off x="6150591" y="55190"/>
            <a:ext cx="2971800" cy="6858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>
                <a:solidFill>
                  <a:schemeClr val="tx1"/>
                </a:solidFill>
              </a:rPr>
              <a:t>TRANSPORTASI</a:t>
            </a:r>
            <a:endParaRPr lang="id-ID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72175" y="6498010"/>
            <a:ext cx="2209800" cy="35999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VEHICHEL TRACKING</a:t>
            </a:r>
            <a:endParaRPr lang="id-ID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778521"/>
            <a:ext cx="7156011" cy="571948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778521"/>
            <a:ext cx="1783428" cy="35999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Bis Transpakuan</a:t>
            </a:r>
            <a:endParaRPr lang="id-ID" b="1" dirty="0"/>
          </a:p>
        </p:txBody>
      </p:sp>
      <p:sp>
        <p:nvSpPr>
          <p:cNvPr id="9" name="Rectangle 8"/>
          <p:cNvSpPr/>
          <p:nvPr/>
        </p:nvSpPr>
        <p:spPr>
          <a:xfrm>
            <a:off x="0" y="1356576"/>
            <a:ext cx="1783428" cy="35999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Ambulan</a:t>
            </a:r>
            <a:endParaRPr lang="id-ID" b="1" dirty="0"/>
          </a:p>
        </p:txBody>
      </p:sp>
      <p:sp>
        <p:nvSpPr>
          <p:cNvPr id="10" name="Rectangle 9"/>
          <p:cNvSpPr/>
          <p:nvPr/>
        </p:nvSpPr>
        <p:spPr>
          <a:xfrm>
            <a:off x="0" y="1930081"/>
            <a:ext cx="1783428" cy="35999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Truk Sampah</a:t>
            </a:r>
            <a:endParaRPr lang="id-ID" b="1" dirty="0"/>
          </a:p>
        </p:txBody>
      </p:sp>
      <p:sp>
        <p:nvSpPr>
          <p:cNvPr id="11" name="Rectangle 10"/>
          <p:cNvSpPr/>
          <p:nvPr/>
        </p:nvSpPr>
        <p:spPr>
          <a:xfrm>
            <a:off x="-28433" y="2575776"/>
            <a:ext cx="1783428" cy="35999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Truk IPAL</a:t>
            </a:r>
            <a:endParaRPr lang="id-ID" b="1" dirty="0"/>
          </a:p>
        </p:txBody>
      </p:sp>
      <p:sp>
        <p:nvSpPr>
          <p:cNvPr id="12" name="Rectangle 11"/>
          <p:cNvSpPr/>
          <p:nvPr/>
        </p:nvSpPr>
        <p:spPr>
          <a:xfrm>
            <a:off x="-14785" y="3138241"/>
            <a:ext cx="1783428" cy="35999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/>
              <a:t>Damkar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19785" y="778521"/>
            <a:ext cx="914400" cy="35999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25 Unit</a:t>
            </a:r>
            <a:endParaRPr lang="id-ID" b="1" dirty="0"/>
          </a:p>
        </p:txBody>
      </p:sp>
      <p:sp>
        <p:nvSpPr>
          <p:cNvPr id="14" name="Rectangle 13"/>
          <p:cNvSpPr/>
          <p:nvPr/>
        </p:nvSpPr>
        <p:spPr>
          <a:xfrm>
            <a:off x="1905000" y="1356576"/>
            <a:ext cx="914400" cy="35999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b="1" dirty="0"/>
              <a:t>1</a:t>
            </a:r>
            <a:r>
              <a:rPr lang="id-ID" b="1" dirty="0" smtClean="0"/>
              <a:t> Unit</a:t>
            </a:r>
            <a:endParaRPr lang="id-ID" b="1" dirty="0"/>
          </a:p>
        </p:txBody>
      </p:sp>
      <p:sp>
        <p:nvSpPr>
          <p:cNvPr id="17" name="Rectangle 16"/>
          <p:cNvSpPr/>
          <p:nvPr/>
        </p:nvSpPr>
        <p:spPr>
          <a:xfrm>
            <a:off x="1905000" y="1930081"/>
            <a:ext cx="914400" cy="35999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b="1" dirty="0"/>
              <a:t>6</a:t>
            </a:r>
            <a:r>
              <a:rPr lang="id-ID" b="1" dirty="0" smtClean="0"/>
              <a:t> Unit</a:t>
            </a:r>
            <a:endParaRPr lang="id-ID" b="1" dirty="0"/>
          </a:p>
        </p:txBody>
      </p:sp>
      <p:sp>
        <p:nvSpPr>
          <p:cNvPr id="18" name="Rectangle 17"/>
          <p:cNvSpPr/>
          <p:nvPr/>
        </p:nvSpPr>
        <p:spPr>
          <a:xfrm>
            <a:off x="1905000" y="2575776"/>
            <a:ext cx="914400" cy="35999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1 Unit</a:t>
            </a:r>
            <a:endParaRPr lang="id-ID" b="1" dirty="0"/>
          </a:p>
        </p:txBody>
      </p:sp>
      <p:sp>
        <p:nvSpPr>
          <p:cNvPr id="19" name="Rectangle 18"/>
          <p:cNvSpPr/>
          <p:nvPr/>
        </p:nvSpPr>
        <p:spPr>
          <a:xfrm>
            <a:off x="1905000" y="3138241"/>
            <a:ext cx="914400" cy="35999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b="1" dirty="0"/>
              <a:t>6</a:t>
            </a:r>
            <a:r>
              <a:rPr lang="id-ID" b="1" dirty="0" smtClean="0"/>
              <a:t> Unit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61321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34785"/>
            <a:ext cx="9144001" cy="6466115"/>
          </a:xfrm>
        </p:spPr>
      </p:pic>
      <p:sp>
        <p:nvSpPr>
          <p:cNvPr id="6" name="TextBox 5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sz="3600" dirty="0" smtClean="0">
                <a:solidFill>
                  <a:schemeClr val="bg1"/>
                </a:solidFill>
                <a:latin typeface="Impact" pitchFamily="34" charset="0"/>
              </a:rPr>
              <a:t>CALL CENTER PENGADUAN MASYARAKAT</a:t>
            </a:r>
            <a:endParaRPr lang="id-ID" sz="36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6772" y="6519446"/>
            <a:ext cx="146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 smtClean="0">
                <a:latin typeface="Century Gothic"/>
                <a:cs typeface="Century Gothic"/>
              </a:rPr>
              <a:t>CALL CENTER</a:t>
            </a:r>
            <a:endParaRPr lang="en-US" sz="1600" b="1" dirty="0"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09863" y="6519446"/>
            <a:ext cx="13740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 smtClean="0">
                <a:latin typeface="Century Gothic"/>
                <a:cs typeface="Century Gothic"/>
              </a:rPr>
              <a:t>SMS CENTER</a:t>
            </a:r>
            <a:endParaRPr lang="en-US" sz="1600" b="1" dirty="0"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4749" y="6521619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 smtClean="0">
                <a:latin typeface="Century Gothic"/>
                <a:cs typeface="Century Gothic"/>
              </a:rPr>
              <a:t>EMAIL</a:t>
            </a:r>
            <a:endParaRPr lang="en-US" sz="1600" b="1" dirty="0"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28740" y="6519446"/>
            <a:ext cx="912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 smtClean="0">
                <a:latin typeface="Century Gothic"/>
                <a:cs typeface="Century Gothic"/>
              </a:rPr>
              <a:t>TWITTER</a:t>
            </a:r>
            <a:endParaRPr lang="en-US" sz="16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1278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42"/>
            <a:ext cx="9154150" cy="6870242"/>
          </a:xfrm>
          <a:prstGeom prst="rect">
            <a:avLst/>
          </a:prstGeom>
          <a:ln>
            <a:solidFill>
              <a:srgbClr val="000000">
                <a:alpha val="50196"/>
              </a:srgbClr>
            </a:solidFill>
          </a:ln>
        </p:spPr>
      </p:pic>
      <p:pic>
        <p:nvPicPr>
          <p:cNvPr id="1026" name="Picture 2" descr="D:\APTEL &amp; PDE\KOMINFO 2015\Call Center\Screenshot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14894"/>
            <a:ext cx="8229600" cy="568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6150591" y="55190"/>
            <a:ext cx="2971800" cy="6858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>
                <a:solidFill>
                  <a:schemeClr val="tx1"/>
                </a:solidFill>
              </a:rPr>
              <a:t>PENGADUAN MASYARAKAT</a:t>
            </a:r>
            <a:endParaRPr lang="id-ID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29807" y="6481968"/>
            <a:ext cx="4462775" cy="3760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MONITORING PENGADUAN MASYARAKAT</a:t>
            </a:r>
            <a:endParaRPr lang="id-ID" b="1" dirty="0"/>
          </a:p>
        </p:txBody>
      </p:sp>
      <p:sp>
        <p:nvSpPr>
          <p:cNvPr id="8" name="Rectangle 7"/>
          <p:cNvSpPr/>
          <p:nvPr/>
        </p:nvSpPr>
        <p:spPr>
          <a:xfrm>
            <a:off x="762000" y="5486400"/>
            <a:ext cx="1478628" cy="396603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SMS CENTER</a:t>
            </a:r>
            <a:endParaRPr lang="id-ID" b="1" dirty="0"/>
          </a:p>
        </p:txBody>
      </p:sp>
      <p:sp>
        <p:nvSpPr>
          <p:cNvPr id="20" name="Rectangle 19"/>
          <p:cNvSpPr/>
          <p:nvPr/>
        </p:nvSpPr>
        <p:spPr>
          <a:xfrm>
            <a:off x="2353455" y="5486400"/>
            <a:ext cx="1478628" cy="396603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WEBSITE</a:t>
            </a:r>
            <a:endParaRPr lang="id-ID" b="1" dirty="0"/>
          </a:p>
        </p:txBody>
      </p:sp>
      <p:sp>
        <p:nvSpPr>
          <p:cNvPr id="21" name="Rectangle 20"/>
          <p:cNvSpPr/>
          <p:nvPr/>
        </p:nvSpPr>
        <p:spPr>
          <a:xfrm>
            <a:off x="3908886" y="5501354"/>
            <a:ext cx="1478628" cy="396603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TWITTER</a:t>
            </a:r>
            <a:endParaRPr lang="id-ID" b="1" dirty="0"/>
          </a:p>
        </p:txBody>
      </p:sp>
      <p:sp>
        <p:nvSpPr>
          <p:cNvPr id="22" name="Rectangle 21"/>
          <p:cNvSpPr/>
          <p:nvPr/>
        </p:nvSpPr>
        <p:spPr>
          <a:xfrm>
            <a:off x="5562600" y="5516308"/>
            <a:ext cx="1478628" cy="396603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CALL CENTER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251206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72000" cy="35052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1371600"/>
            <a:ext cx="2544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</a:rPr>
              <a:t>KEAMANAN </a:t>
            </a:r>
          </a:p>
          <a:p>
            <a:r>
              <a:rPr lang="en-US" sz="3600" smtClean="0">
                <a:solidFill>
                  <a:schemeClr val="bg1"/>
                </a:solidFill>
              </a:rPr>
              <a:t>INFORMASI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0" y="3505200"/>
            <a:ext cx="4572000" cy="335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351" y="2514600"/>
            <a:ext cx="6172200" cy="36576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15413" y="571500"/>
            <a:ext cx="2327787" cy="6858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FILTER</a:t>
            </a:r>
            <a:endParaRPr lang="id-ID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05200" y="571500"/>
            <a:ext cx="2327787" cy="6858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NAT</a:t>
            </a:r>
            <a:endParaRPr lang="id-ID" b="1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477000" y="636639"/>
            <a:ext cx="2327787" cy="6858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MANGLE</a:t>
            </a:r>
            <a:endParaRPr lang="id-ID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478161" y="1648132"/>
            <a:ext cx="2327787" cy="6858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ADDRESS LIST</a:t>
            </a:r>
            <a:endParaRPr lang="id-ID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75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72000" cy="35052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1371600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PERENCANAAN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0" y="3505200"/>
            <a:ext cx="4572000" cy="335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75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492125" y="1258888"/>
            <a:ext cx="706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/>
              <a:t>2014 </a:t>
            </a:r>
          </a:p>
        </p:txBody>
      </p:sp>
      <p:sp>
        <p:nvSpPr>
          <p:cNvPr id="5" name="TextBox 10"/>
          <p:cNvSpPr txBox="1">
            <a:spLocks noChangeArrowheads="1"/>
          </p:cNvSpPr>
          <p:nvPr/>
        </p:nvSpPr>
        <p:spPr bwMode="auto">
          <a:xfrm>
            <a:off x="2433638" y="1258888"/>
            <a:ext cx="6524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/>
              <a:t>2015</a:t>
            </a:r>
          </a:p>
        </p:txBody>
      </p:sp>
      <p:sp>
        <p:nvSpPr>
          <p:cNvPr id="6" name="TextBox 11"/>
          <p:cNvSpPr txBox="1">
            <a:spLocks noChangeArrowheads="1"/>
          </p:cNvSpPr>
          <p:nvPr/>
        </p:nvSpPr>
        <p:spPr bwMode="auto">
          <a:xfrm>
            <a:off x="4060825" y="1258888"/>
            <a:ext cx="6524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/>
              <a:t>2016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5797550" y="1258888"/>
            <a:ext cx="6524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/>
              <a:t>2017</a:t>
            </a: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7642225" y="1268413"/>
            <a:ext cx="654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/>
              <a:t>2018</a:t>
            </a:r>
          </a:p>
        </p:txBody>
      </p:sp>
      <p:sp>
        <p:nvSpPr>
          <p:cNvPr id="9" name="Rectangle 8"/>
          <p:cNvSpPr/>
          <p:nvPr/>
        </p:nvSpPr>
        <p:spPr>
          <a:xfrm>
            <a:off x="250825" y="1773238"/>
            <a:ext cx="1624013" cy="664797"/>
          </a:xfrm>
          <a:prstGeom prst="rect">
            <a:avLst/>
          </a:prstGeom>
          <a:solidFill>
            <a:srgbClr val="FF0000">
              <a:alpha val="96000"/>
            </a:srgbClr>
          </a:solidFill>
        </p:spPr>
        <p:txBody>
          <a:bodyPr>
            <a:spAutoFit/>
          </a:bodyPr>
          <a:lstStyle/>
          <a:p>
            <a:pPr algn="ctr" fontAlgn="auto">
              <a:lnSpc>
                <a:spcPct val="115000"/>
              </a:lnSpc>
              <a:spcBef>
                <a:spcPts val="290"/>
              </a:spcBef>
              <a:spcAft>
                <a:spcPts val="290"/>
              </a:spcAft>
              <a:defRPr/>
            </a:pPr>
            <a:r>
              <a:rPr lang="en-US" sz="1400" b="1" kern="50" dirty="0" smtClean="0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REGULATION</a:t>
            </a:r>
          </a:p>
          <a:p>
            <a:pPr algn="ctr" fontAlgn="auto">
              <a:lnSpc>
                <a:spcPct val="115000"/>
              </a:lnSpc>
              <a:spcBef>
                <a:spcPts val="290"/>
              </a:spcBef>
              <a:spcAft>
                <a:spcPts val="290"/>
              </a:spcAft>
              <a:defRPr/>
            </a:pPr>
            <a:r>
              <a:rPr lang="en-US" sz="1400" b="1" kern="50" dirty="0" smtClean="0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and SOP </a:t>
            </a:r>
            <a:endParaRPr lang="en-US" sz="1400" b="1" kern="50" dirty="0">
              <a:solidFill>
                <a:schemeClr val="bg1">
                  <a:lumMod val="95000"/>
                </a:schemeClr>
              </a:solidFill>
              <a:latin typeface="Times New Roman"/>
              <a:ea typeface="SimSun"/>
              <a:cs typeface="Mang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1775" y="5619325"/>
            <a:ext cx="3395663" cy="517065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pPr algn="ctr" fontAlgn="auto">
              <a:lnSpc>
                <a:spcPct val="115000"/>
              </a:lnSpc>
              <a:spcBef>
                <a:spcPts val="290"/>
              </a:spcBef>
              <a:spcAft>
                <a:spcPts val="290"/>
              </a:spcAft>
              <a:defRPr/>
            </a:pPr>
            <a:r>
              <a:rPr lang="en-US" sz="1200" b="1" kern="50" dirty="0" smtClean="0">
                <a:latin typeface="Arial"/>
                <a:ea typeface="SimSun"/>
                <a:cs typeface="Mangal"/>
              </a:rPr>
              <a:t>Developing Integrated, Interactive Bogor City Government Website</a:t>
            </a:r>
            <a:endParaRPr lang="en-US" sz="1200" b="1" kern="50" dirty="0">
              <a:latin typeface="Times New Roman"/>
              <a:ea typeface="SimSun"/>
              <a:cs typeface="Mangal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50825" y="1628775"/>
            <a:ext cx="8642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50825" y="1557338"/>
            <a:ext cx="144463" cy="1428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820150" y="1557338"/>
            <a:ext cx="144463" cy="1428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973888" y="1543050"/>
            <a:ext cx="144462" cy="1428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27625" y="1557338"/>
            <a:ext cx="144463" cy="1428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502025" y="1543050"/>
            <a:ext cx="142875" cy="1428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874838" y="1557338"/>
            <a:ext cx="144462" cy="1428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874838" y="2395538"/>
            <a:ext cx="3252787" cy="320024"/>
          </a:xfrm>
          <a:prstGeom prst="rect">
            <a:avLst/>
          </a:prstGeom>
          <a:solidFill>
            <a:srgbClr val="00B050"/>
          </a:solidFill>
        </p:spPr>
        <p:txBody>
          <a:bodyPr>
            <a:spAutoFit/>
          </a:bodyPr>
          <a:lstStyle/>
          <a:p>
            <a:pPr algn="ctr" fontAlgn="auto">
              <a:lnSpc>
                <a:spcPct val="115000"/>
              </a:lnSpc>
              <a:spcBef>
                <a:spcPts val="290"/>
              </a:spcBef>
              <a:spcAft>
                <a:spcPts val="290"/>
              </a:spcAft>
              <a:defRPr/>
            </a:pPr>
            <a:r>
              <a:rPr lang="en-US" sz="1400" b="1" kern="50" dirty="0" err="1" smtClean="0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Comminfo</a:t>
            </a:r>
            <a:r>
              <a:rPr lang="en-US" sz="1400" b="1" kern="50" dirty="0" smtClean="0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 </a:t>
            </a:r>
            <a:r>
              <a:rPr lang="en-US" sz="1400" b="1" kern="50" dirty="0" err="1" smtClean="0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Restructurization</a:t>
            </a:r>
            <a:endParaRPr lang="en-US" sz="1400" b="1" kern="50" dirty="0">
              <a:solidFill>
                <a:schemeClr val="bg1">
                  <a:lumMod val="95000"/>
                </a:schemeClr>
              </a:solidFill>
              <a:latin typeface="Times New Roman"/>
              <a:ea typeface="SimSun"/>
              <a:cs typeface="Mang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49238" y="2778125"/>
            <a:ext cx="8713787" cy="320024"/>
          </a:xfrm>
          <a:prstGeom prst="rect">
            <a:avLst/>
          </a:prstGeom>
          <a:solidFill>
            <a:srgbClr val="00B0F0"/>
          </a:solidFill>
        </p:spPr>
        <p:txBody>
          <a:bodyPr>
            <a:spAutoFit/>
          </a:bodyPr>
          <a:lstStyle/>
          <a:p>
            <a:pPr algn="ctr" fontAlgn="auto">
              <a:lnSpc>
                <a:spcPct val="115000"/>
              </a:lnSpc>
              <a:spcBef>
                <a:spcPts val="290"/>
              </a:spcBef>
              <a:spcAft>
                <a:spcPts val="290"/>
              </a:spcAft>
              <a:defRPr/>
            </a:pPr>
            <a:r>
              <a:rPr lang="en-US" sz="1400" b="1" kern="50" dirty="0" smtClean="0">
                <a:solidFill>
                  <a:schemeClr val="bg1"/>
                </a:solidFill>
                <a:latin typeface="Arial"/>
                <a:ea typeface="SimSun"/>
                <a:cs typeface="Mangal"/>
              </a:rPr>
              <a:t>Developing the Quality and Quantity of IT Human Resource</a:t>
            </a:r>
            <a:endParaRPr lang="en-US" sz="1400" b="1" kern="50" dirty="0">
              <a:solidFill>
                <a:schemeClr val="bg1"/>
              </a:solidFill>
              <a:latin typeface="Times New Roman"/>
              <a:ea typeface="SimSun"/>
              <a:cs typeface="Mang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49238" y="3160713"/>
            <a:ext cx="3392487" cy="320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>
            <a:spAutoFit/>
          </a:bodyPr>
          <a:lstStyle/>
          <a:p>
            <a:pPr algn="ctr" fontAlgn="auto">
              <a:lnSpc>
                <a:spcPct val="115000"/>
              </a:lnSpc>
              <a:spcBef>
                <a:spcPts val="290"/>
              </a:spcBef>
              <a:spcAft>
                <a:spcPts val="290"/>
              </a:spcAft>
              <a:defRPr/>
            </a:pPr>
            <a:r>
              <a:rPr lang="en-US" sz="1400" b="1" kern="50" dirty="0" smtClean="0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DATA CENTER</a:t>
            </a:r>
            <a:endParaRPr lang="en-US" sz="1400" b="1" kern="50" dirty="0">
              <a:solidFill>
                <a:schemeClr val="bg1">
                  <a:lumMod val="95000"/>
                </a:schemeClr>
              </a:solidFill>
              <a:latin typeface="Times New Roman"/>
              <a:ea typeface="SimSun"/>
              <a:cs typeface="Mang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9238" y="3514458"/>
            <a:ext cx="3392487" cy="66479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>
            <a:spAutoFit/>
          </a:bodyPr>
          <a:lstStyle/>
          <a:p>
            <a:pPr algn="ctr" fontAlgn="auto">
              <a:lnSpc>
                <a:spcPct val="115000"/>
              </a:lnSpc>
              <a:spcBef>
                <a:spcPts val="290"/>
              </a:spcBef>
              <a:spcAft>
                <a:spcPts val="290"/>
              </a:spcAft>
              <a:defRPr/>
            </a:pPr>
            <a:r>
              <a:rPr lang="en-US" sz="1400" b="1" kern="50" dirty="0" smtClean="0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Fiber Optic Infrastructure</a:t>
            </a:r>
          </a:p>
          <a:p>
            <a:pPr algn="ctr" fontAlgn="auto">
              <a:lnSpc>
                <a:spcPct val="115000"/>
              </a:lnSpc>
              <a:spcBef>
                <a:spcPts val="290"/>
              </a:spcBef>
              <a:spcAft>
                <a:spcPts val="290"/>
              </a:spcAft>
              <a:defRPr/>
            </a:pPr>
            <a:r>
              <a:rPr lang="en-US" sz="1400" b="1" kern="50" dirty="0" smtClean="0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For  Bogor  Government Institution</a:t>
            </a:r>
            <a:endParaRPr lang="en-US" sz="1400" b="1" kern="50" dirty="0">
              <a:solidFill>
                <a:schemeClr val="bg1">
                  <a:lumMod val="95000"/>
                </a:schemeClr>
              </a:solidFill>
              <a:latin typeface="Times New Roman"/>
              <a:ea typeface="SimSun"/>
              <a:cs typeface="Mang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40138" y="4200525"/>
            <a:ext cx="5322887" cy="32002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 fontAlgn="auto">
              <a:lnSpc>
                <a:spcPct val="115000"/>
              </a:lnSpc>
              <a:spcBef>
                <a:spcPts val="290"/>
              </a:spcBef>
              <a:spcAft>
                <a:spcPts val="290"/>
              </a:spcAft>
              <a:defRPr/>
            </a:pPr>
            <a:r>
              <a:rPr lang="en-US" sz="1400" b="1" kern="50" dirty="0" smtClean="0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Information </a:t>
            </a:r>
            <a:r>
              <a:rPr lang="en-US" sz="1400" b="1" kern="50" dirty="0" err="1" smtClean="0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Savety</a:t>
            </a:r>
            <a:r>
              <a:rPr lang="en-US" sz="1400" b="1" kern="50" dirty="0" smtClean="0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 Development</a:t>
            </a:r>
            <a:endParaRPr lang="en-US" sz="1400" b="1" kern="50" dirty="0">
              <a:solidFill>
                <a:schemeClr val="bg1">
                  <a:lumMod val="95000"/>
                </a:schemeClr>
              </a:solidFill>
              <a:latin typeface="Times New Roman"/>
              <a:ea typeface="SimSun"/>
              <a:cs typeface="Mang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50825" y="4567659"/>
            <a:ext cx="8713788" cy="3200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 fontAlgn="auto">
              <a:lnSpc>
                <a:spcPct val="115000"/>
              </a:lnSpc>
              <a:spcBef>
                <a:spcPts val="290"/>
              </a:spcBef>
              <a:spcAft>
                <a:spcPts val="290"/>
              </a:spcAft>
              <a:defRPr/>
            </a:pPr>
            <a:r>
              <a:rPr lang="en-US" sz="1400" b="1" kern="50" dirty="0" smtClean="0">
                <a:latin typeface="Arial"/>
                <a:ea typeface="SimSun"/>
                <a:cs typeface="Mangal"/>
              </a:rPr>
              <a:t>Developing Public Service based Management Information System</a:t>
            </a:r>
            <a:endParaRPr lang="en-US" sz="1400" b="1" kern="50" dirty="0">
              <a:latin typeface="Times New Roman"/>
              <a:ea typeface="SimSun"/>
              <a:cs typeface="Mang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43313" y="4927122"/>
            <a:ext cx="5319712" cy="66479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>
            <a:spAutoFit/>
          </a:bodyPr>
          <a:lstStyle/>
          <a:p>
            <a:pPr algn="ctr" fontAlgn="auto">
              <a:lnSpc>
                <a:spcPct val="115000"/>
              </a:lnSpc>
              <a:spcBef>
                <a:spcPts val="290"/>
              </a:spcBef>
              <a:spcAft>
                <a:spcPts val="290"/>
              </a:spcAft>
              <a:defRPr/>
            </a:pPr>
            <a:r>
              <a:rPr lang="en-US" sz="1400" b="1" kern="50" dirty="0" smtClean="0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Developing Executive </a:t>
            </a:r>
            <a:r>
              <a:rPr lang="en-US" sz="1400" b="1" kern="50" dirty="0" err="1" smtClean="0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Infomation</a:t>
            </a:r>
            <a:r>
              <a:rPr lang="en-US" sz="1400" b="1" kern="50" dirty="0" smtClean="0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 System</a:t>
            </a:r>
          </a:p>
          <a:p>
            <a:pPr algn="ctr" fontAlgn="auto">
              <a:lnSpc>
                <a:spcPct val="115000"/>
              </a:lnSpc>
              <a:spcBef>
                <a:spcPts val="290"/>
              </a:spcBef>
              <a:spcAft>
                <a:spcPts val="290"/>
              </a:spcAft>
              <a:defRPr/>
            </a:pPr>
            <a:r>
              <a:rPr lang="en-US" sz="1400" b="1" kern="50" dirty="0" smtClean="0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/Decision Support System</a:t>
            </a:r>
            <a:endParaRPr lang="en-US" sz="1400" b="1" kern="50" dirty="0">
              <a:solidFill>
                <a:schemeClr val="bg1">
                  <a:lumMod val="95000"/>
                </a:schemeClr>
              </a:solidFill>
              <a:latin typeface="Times New Roman"/>
              <a:ea typeface="SimSun"/>
              <a:cs typeface="Mang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19075" y="6075363"/>
            <a:ext cx="3421063" cy="587853"/>
          </a:xfrm>
          <a:prstGeom prst="rect">
            <a:avLst/>
          </a:prstGeom>
          <a:solidFill>
            <a:srgbClr val="92D050"/>
          </a:solidFill>
        </p:spPr>
        <p:txBody>
          <a:bodyPr>
            <a:spAutoFit/>
          </a:bodyPr>
          <a:lstStyle/>
          <a:p>
            <a:pPr algn="ctr" fontAlgn="auto">
              <a:lnSpc>
                <a:spcPct val="115000"/>
              </a:lnSpc>
              <a:spcBef>
                <a:spcPts val="290"/>
              </a:spcBef>
              <a:spcAft>
                <a:spcPts val="290"/>
              </a:spcAft>
              <a:defRPr/>
            </a:pPr>
            <a:r>
              <a:rPr lang="en-US" sz="1400" b="1" kern="50" dirty="0" smtClean="0">
                <a:latin typeface="Arial"/>
                <a:ea typeface="SimSun"/>
                <a:cs typeface="Mangal"/>
              </a:rPr>
              <a:t>Developing Public Information Service and Partnership</a:t>
            </a:r>
            <a:endParaRPr lang="en-US" sz="1400" b="1" kern="50" dirty="0">
              <a:latin typeface="Times New Roman"/>
              <a:ea typeface="SimSun"/>
              <a:cs typeface="Mangal"/>
            </a:endParaRPr>
          </a:p>
        </p:txBody>
      </p:sp>
      <p:sp>
        <p:nvSpPr>
          <p:cNvPr id="26" name="TextBox 35"/>
          <p:cNvSpPr txBox="1">
            <a:spLocks noChangeArrowheads="1"/>
          </p:cNvSpPr>
          <p:nvPr/>
        </p:nvSpPr>
        <p:spPr bwMode="auto">
          <a:xfrm>
            <a:off x="296863" y="177800"/>
            <a:ext cx="861853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altLang="en-US" sz="2400" b="1" dirty="0" smtClean="0"/>
              <a:t>STRATEGY AND MIDDLE RANGE PROGRAM</a:t>
            </a:r>
            <a:endParaRPr lang="en-US" altLang="en-US" sz="2400" b="1" dirty="0"/>
          </a:p>
          <a:p>
            <a:pPr algn="ctr"/>
            <a:r>
              <a:rPr lang="en-US" altLang="en-US" sz="2400" b="1" dirty="0" smtClean="0"/>
              <a:t>TOWARD BOGOR SMART </a:t>
            </a:r>
            <a:r>
              <a:rPr lang="en-US" altLang="en-US" sz="2400" b="1" dirty="0"/>
              <a:t>CITY</a:t>
            </a:r>
          </a:p>
        </p:txBody>
      </p:sp>
    </p:spTree>
    <p:extLst>
      <p:ext uri="{BB962C8B-B14F-4D97-AF65-F5344CB8AC3E}">
        <p14:creationId xmlns:p14="http://schemas.microsoft.com/office/powerpoint/2010/main" val="168581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7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418794" y="4677405"/>
            <a:ext cx="8596148" cy="21805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91385" y="3402832"/>
            <a:ext cx="8596148" cy="8926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95536" y="2104335"/>
            <a:ext cx="8596148" cy="8926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2636" y="2057101"/>
            <a:ext cx="8748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mtClean="0"/>
              <a:t>Kelembagaan implementasi e-Gov melibatkan seluruh OPD </a:t>
            </a:r>
          </a:p>
          <a:p>
            <a:pPr marL="342900" indent="-342900">
              <a:buFont typeface="+mj-lt"/>
              <a:buAutoNum type="arabicPeriod"/>
            </a:pPr>
            <a:r>
              <a:rPr lang="en-US" smtClean="0"/>
              <a:t>Regulasi pengembangan, pengelolaan dan pemanfaatan data dan sistem informasi</a:t>
            </a:r>
          </a:p>
          <a:p>
            <a:pPr marL="342900" indent="-342900">
              <a:buFont typeface="+mj-lt"/>
              <a:buAutoNum type="arabicPeriod"/>
            </a:pPr>
            <a:r>
              <a:rPr lang="en-US" smtClean="0"/>
              <a:t>Regulasi system pengamanan informasi</a:t>
            </a:r>
          </a:p>
          <a:p>
            <a:pPr marL="342900" indent="-342900">
              <a:buFont typeface="+mj-lt"/>
              <a:buAutoNum type="arabicPeriod"/>
            </a:pP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71600" y="1269465"/>
            <a:ext cx="6863484" cy="40490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1" name="TextBox 40"/>
          <p:cNvSpPr txBox="1"/>
          <p:nvPr/>
        </p:nvSpPr>
        <p:spPr>
          <a:xfrm>
            <a:off x="696003" y="43507"/>
            <a:ext cx="775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smtClean="0">
                <a:solidFill>
                  <a:schemeClr val="bg1"/>
                </a:solidFill>
              </a:rPr>
              <a:t>BLUE PRINT </a:t>
            </a:r>
            <a:r>
              <a:rPr lang="en-US" sz="2400" b="1" smtClean="0">
                <a:solidFill>
                  <a:schemeClr val="bg1"/>
                </a:solidFill>
              </a:rPr>
              <a:t>PENGEMBANGAN E-GOVERNMENT 2014 - 2018</a:t>
            </a:r>
            <a:endParaRPr lang="id-ID" sz="24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15394" y="704011"/>
            <a:ext cx="3813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C00000"/>
                </a:solidFill>
                <a:latin typeface="Impact" pitchFamily="34" charset="0"/>
              </a:rPr>
              <a:t>BLUE PRINT E-GOV 2014 - 2018 </a:t>
            </a:r>
            <a:endParaRPr lang="id-ID" sz="2400" dirty="0">
              <a:solidFill>
                <a:srgbClr val="C00000"/>
              </a:solidFill>
              <a:latin typeface="Impact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92503" y="71147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C00000"/>
                </a:solidFill>
                <a:latin typeface="Impact" pitchFamily="34" charset="0"/>
              </a:rPr>
              <a:t>2013</a:t>
            </a:r>
            <a:endParaRPr lang="id-ID" sz="2400" dirty="0">
              <a:solidFill>
                <a:srgbClr val="C00000"/>
              </a:solidFill>
              <a:latin typeface="Impact" pitchFamily="34" charset="0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5249784" y="605748"/>
            <a:ext cx="1442719" cy="59834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DISUSUN</a:t>
            </a:r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138340" y="1239143"/>
            <a:ext cx="6582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FF00"/>
                </a:solidFill>
                <a:latin typeface="Impact" pitchFamily="34" charset="0"/>
              </a:rPr>
              <a:t>BLUE PRINT E-GOVERMENT 2014 – 2018 TERDIRI DARI : </a:t>
            </a:r>
            <a:endParaRPr lang="id-ID" sz="2400" dirty="0">
              <a:solidFill>
                <a:srgbClr val="FFFF00"/>
              </a:solidFill>
              <a:latin typeface="Impact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4330" y="1628800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2060"/>
                </a:solidFill>
                <a:latin typeface="Impact" pitchFamily="34" charset="0"/>
              </a:rPr>
              <a:t>1</a:t>
            </a:r>
            <a:r>
              <a:rPr lang="en-US" sz="2400" smtClean="0">
                <a:solidFill>
                  <a:srgbClr val="002060"/>
                </a:solidFill>
                <a:latin typeface="Impact" pitchFamily="34" charset="0"/>
              </a:rPr>
              <a:t>. Kebijakan</a:t>
            </a:r>
            <a:endParaRPr lang="id-ID" sz="2400" dirty="0">
              <a:solidFill>
                <a:srgbClr val="002060"/>
              </a:solidFill>
              <a:latin typeface="Impact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4330" y="2983082"/>
            <a:ext cx="2198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2060"/>
                </a:solidFill>
                <a:latin typeface="Impact" pitchFamily="34" charset="0"/>
              </a:rPr>
              <a:t>2</a:t>
            </a:r>
            <a:r>
              <a:rPr lang="en-US" sz="2400" smtClean="0">
                <a:solidFill>
                  <a:srgbClr val="002060"/>
                </a:solidFill>
                <a:latin typeface="Impact" pitchFamily="34" charset="0"/>
              </a:rPr>
              <a:t>. Kelembagaan</a:t>
            </a:r>
            <a:endParaRPr lang="id-ID" sz="2400" dirty="0">
              <a:solidFill>
                <a:srgbClr val="002060"/>
              </a:solidFill>
              <a:latin typeface="Impact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4330" y="4253533"/>
            <a:ext cx="3321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02060"/>
                </a:solidFill>
                <a:latin typeface="Impact" pitchFamily="34" charset="0"/>
              </a:rPr>
              <a:t>3. Saranan Prasarana TIK</a:t>
            </a:r>
            <a:endParaRPr lang="id-ID" sz="2400" dirty="0">
              <a:solidFill>
                <a:srgbClr val="002060"/>
              </a:solidFill>
              <a:latin typeface="Impact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42636" y="3349683"/>
            <a:ext cx="8748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mtClean="0"/>
              <a:t>Pembentukan fungsi strategis pengelolaan e-Gov</a:t>
            </a:r>
          </a:p>
          <a:p>
            <a:pPr marL="342900" indent="-342900">
              <a:buFont typeface="+mj-lt"/>
              <a:buAutoNum type="arabicPeriod"/>
            </a:pPr>
            <a:r>
              <a:rPr lang="en-US" smtClean="0"/>
              <a:t>Restrukturisasi OPD KOMINFO</a:t>
            </a:r>
          </a:p>
          <a:p>
            <a:pPr marL="342900" indent="-342900">
              <a:buFont typeface="+mj-lt"/>
              <a:buAutoNum type="arabicPeriod"/>
            </a:pPr>
            <a:r>
              <a:rPr lang="en-US" smtClean="0"/>
              <a:t>Reformasi pengelolaan sumber daya manusia bidang TIK seluruh OPD</a:t>
            </a:r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315227" y="4614760"/>
            <a:ext cx="87484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mtClean="0"/>
              <a:t>Kesepakatan Jaminan layanan sebesar 99,5 %</a:t>
            </a:r>
          </a:p>
          <a:p>
            <a:pPr marL="342900" indent="-342900">
              <a:buFont typeface="+mj-lt"/>
              <a:buAutoNum type="arabicPeriod"/>
            </a:pPr>
            <a:r>
              <a:rPr lang="en-US" smtClean="0"/>
              <a:t>Pembangunan Datacenter dan NOC dgn standar TIA 942 pada tingkat Tier 1</a:t>
            </a:r>
          </a:p>
          <a:p>
            <a:pPr marL="342900" indent="-342900">
              <a:buFont typeface="+mj-lt"/>
              <a:buAutoNum type="arabicPeriod"/>
            </a:pPr>
            <a:r>
              <a:rPr lang="en-US" smtClean="0"/>
              <a:t>Pemanfaatan pihak ketiga untuk pengelolaan Data Recovery Center</a:t>
            </a:r>
          </a:p>
          <a:p>
            <a:pPr marL="342900" indent="-342900">
              <a:buFont typeface="+mj-lt"/>
              <a:buAutoNum type="arabicPeriod"/>
            </a:pPr>
            <a:r>
              <a:rPr lang="en-US" smtClean="0"/>
              <a:t>Penguatan jaringan internet untuk menjamin aksesabilitas seluruh layanan pemerintah Kota Bogor</a:t>
            </a:r>
          </a:p>
          <a:p>
            <a:pPr marL="342900" indent="-342900">
              <a:buFont typeface="+mj-lt"/>
              <a:buAutoNum type="arabicPeriod"/>
            </a:pPr>
            <a:r>
              <a:rPr lang="en-US" smtClean="0"/>
              <a:t>Penguatan Keamanan Informasi</a:t>
            </a:r>
          </a:p>
          <a:p>
            <a:pPr marL="342900" indent="-342900">
              <a:buFont typeface="+mj-lt"/>
              <a:buAutoNum type="arabicPeriod"/>
            </a:pPr>
            <a:r>
              <a:rPr lang="en-US" smtClean="0"/>
              <a:t>Inventarisasi dan pengendalian pengadaan, pengelolaan dan pemanfaatan sarana dan prasarana TIK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6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95535" y="4149080"/>
            <a:ext cx="8596148" cy="1435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95535" y="2314797"/>
            <a:ext cx="8596148" cy="14355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1" name="TextBox 40"/>
          <p:cNvSpPr txBox="1"/>
          <p:nvPr/>
        </p:nvSpPr>
        <p:spPr>
          <a:xfrm>
            <a:off x="696003" y="43507"/>
            <a:ext cx="775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smtClean="0">
                <a:solidFill>
                  <a:schemeClr val="bg1"/>
                </a:solidFill>
              </a:rPr>
              <a:t>BLUE PRINT </a:t>
            </a:r>
            <a:r>
              <a:rPr lang="en-US" sz="2400" b="1" smtClean="0">
                <a:solidFill>
                  <a:schemeClr val="bg1"/>
                </a:solidFill>
              </a:rPr>
              <a:t>PENGEMBANGAN E-GOVERNMENT 2014 - 2018</a:t>
            </a:r>
            <a:endParaRPr lang="id-ID" sz="24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5536" y="764704"/>
            <a:ext cx="3813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C00000"/>
                </a:solidFill>
                <a:latin typeface="Impact" pitchFamily="34" charset="0"/>
              </a:rPr>
              <a:t>BLUE PRINT E-GOV 2014 - 2018 </a:t>
            </a:r>
            <a:endParaRPr lang="id-ID" sz="2400" dirty="0">
              <a:solidFill>
                <a:srgbClr val="C00000"/>
              </a:solidFill>
              <a:latin typeface="Impact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572645" y="77217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C00000"/>
                </a:solidFill>
                <a:latin typeface="Impact" pitchFamily="34" charset="0"/>
              </a:rPr>
              <a:t>2013</a:t>
            </a:r>
            <a:endParaRPr lang="id-ID" sz="2400" dirty="0">
              <a:solidFill>
                <a:srgbClr val="C00000"/>
              </a:solidFill>
              <a:latin typeface="Impact" pitchFamily="34" charset="0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4137393" y="635495"/>
            <a:ext cx="1442719" cy="7200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DISUSUN</a:t>
            </a:r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95535" y="1442390"/>
            <a:ext cx="6582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02060"/>
                </a:solidFill>
                <a:latin typeface="Impact" pitchFamily="34" charset="0"/>
              </a:rPr>
              <a:t>BLUE PRINT E-GOVERMENT 2014 – 2018 TERDIRI DARI : </a:t>
            </a:r>
            <a:endParaRPr lang="id-ID" sz="2400" dirty="0">
              <a:solidFill>
                <a:srgbClr val="002060"/>
              </a:solidFill>
              <a:latin typeface="Impact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4330" y="1883200"/>
            <a:ext cx="146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02060"/>
                </a:solidFill>
                <a:latin typeface="Impact" pitchFamily="34" charset="0"/>
              </a:rPr>
              <a:t>4. </a:t>
            </a:r>
            <a:r>
              <a:rPr lang="en-US" sz="2400">
                <a:solidFill>
                  <a:srgbClr val="002060"/>
                </a:solidFill>
                <a:latin typeface="Impact" pitchFamily="34" charset="0"/>
              </a:rPr>
              <a:t>Aplikasi</a:t>
            </a:r>
            <a:endParaRPr lang="id-ID" sz="2400" dirty="0">
              <a:solidFill>
                <a:srgbClr val="002060"/>
              </a:solidFill>
              <a:latin typeface="Impact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4330" y="3717032"/>
            <a:ext cx="213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02060"/>
                </a:solidFill>
                <a:latin typeface="Impact" pitchFamily="34" charset="0"/>
              </a:rPr>
              <a:t>5. </a:t>
            </a:r>
            <a:r>
              <a:rPr lang="en-US" sz="2400">
                <a:solidFill>
                  <a:srgbClr val="002060"/>
                </a:solidFill>
                <a:latin typeface="Impact" pitchFamily="34" charset="0"/>
              </a:rPr>
              <a:t>Perencanaan</a:t>
            </a:r>
            <a:endParaRPr lang="id-ID" sz="2400" dirty="0">
              <a:solidFill>
                <a:srgbClr val="002060"/>
              </a:solidFill>
              <a:latin typeface="Impact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2636" y="2311501"/>
            <a:ext cx="87484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mtClean="0"/>
              <a:t>Desain ulang website resmi beserta seluruh sub domainnya</a:t>
            </a:r>
          </a:p>
          <a:p>
            <a:pPr marL="342900" indent="-342900">
              <a:buFont typeface="+mj-lt"/>
              <a:buAutoNum type="arabicPeriod"/>
            </a:pPr>
            <a:r>
              <a:rPr lang="en-US" smtClean="0"/>
              <a:t>Standarisasi metadata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mtClean="0"/>
              <a:t>Pengembangan aplikasi layanan utama e-Gov sesuai visi pembangunan Kota</a:t>
            </a:r>
          </a:p>
          <a:p>
            <a:pPr marL="342900" indent="-342900">
              <a:buFont typeface="+mj-lt"/>
              <a:buAutoNum type="arabicPeriod"/>
            </a:pPr>
            <a:r>
              <a:rPr lang="en-US" smtClean="0"/>
              <a:t>Inventarisasi dan pengendalian pengadaan, pengelolaan dan pemanfaatan data dan sistem informasi</a:t>
            </a:r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2636" y="4083633"/>
            <a:ext cx="87484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mtClean="0"/>
              <a:t>Penetapan team perencanaan e-Gov yang melibatkan seluruh komponen pemerintah Kota Bogor</a:t>
            </a:r>
          </a:p>
          <a:p>
            <a:pPr marL="342900" indent="-342900">
              <a:buFont typeface="+mj-lt"/>
              <a:buAutoNum type="arabicPeriod"/>
            </a:pPr>
            <a:r>
              <a:rPr lang="en-US" smtClean="0"/>
              <a:t>Perencanaan TIK untuk jangka panjang, jangka menengah dan jangka pendek yang sejalan dengan visi dan misi pembangunan Kota Bogor</a:t>
            </a:r>
          </a:p>
          <a:p>
            <a:pPr marL="342900" indent="-342900">
              <a:buFont typeface="+mj-lt"/>
              <a:buAutoNum type="arabicPeriod"/>
            </a:pPr>
            <a:r>
              <a:rPr lang="en-US" smtClean="0"/>
              <a:t>Perencanaan keberlanjutan sistem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92765" y="1259468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33722" y="12594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60381" y="12594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96810" y="12594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643009" y="126876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2018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1519" y="1772816"/>
            <a:ext cx="1623237" cy="587853"/>
          </a:xfrm>
          <a:prstGeom prst="rect">
            <a:avLst/>
          </a:prstGeom>
          <a:solidFill>
            <a:srgbClr val="FF0000">
              <a:alpha val="96000"/>
            </a:srgbClr>
          </a:solidFill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290"/>
              </a:spcBef>
              <a:spcAft>
                <a:spcPts val="290"/>
              </a:spcAft>
            </a:pPr>
            <a:r>
              <a:rPr lang="en-US" sz="1400" kern="50" dirty="0" err="1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Penyiapan</a:t>
            </a:r>
            <a:r>
              <a:rPr lang="en-US" sz="1400" kern="50" dirty="0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 </a:t>
            </a:r>
            <a:r>
              <a:rPr lang="en-US" sz="1400" kern="50" smtClean="0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regulasi</a:t>
            </a:r>
            <a:r>
              <a:rPr lang="en-US" sz="1400" kern="50" dirty="0" smtClean="0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 </a:t>
            </a:r>
            <a:r>
              <a:rPr lang="en-US" sz="1400" kern="50" dirty="0" err="1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dan</a:t>
            </a:r>
            <a:r>
              <a:rPr lang="en-US" sz="1400" kern="50" dirty="0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 SOP </a:t>
            </a:r>
            <a:endParaRPr lang="en-US" sz="1400" kern="50" dirty="0">
              <a:solidFill>
                <a:schemeClr val="bg1">
                  <a:lumMod val="95000"/>
                </a:schemeClr>
              </a:solidFill>
              <a:latin typeface="Times New Roman"/>
              <a:ea typeface="SimSun"/>
              <a:cs typeface="Mang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1759" y="5414737"/>
            <a:ext cx="3395623" cy="58785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290"/>
              </a:spcBef>
              <a:spcAft>
                <a:spcPts val="290"/>
              </a:spcAft>
            </a:pPr>
            <a:r>
              <a:rPr lang="en-US" sz="1400" kern="50" dirty="0" err="1">
                <a:latin typeface="Arial"/>
                <a:ea typeface="SimSun"/>
                <a:cs typeface="Mangal"/>
              </a:rPr>
              <a:t>Pengembangan</a:t>
            </a:r>
            <a:r>
              <a:rPr lang="en-US" sz="1400" kern="50" dirty="0">
                <a:latin typeface="Arial"/>
                <a:ea typeface="SimSun"/>
                <a:cs typeface="Mangal"/>
              </a:rPr>
              <a:t> website </a:t>
            </a:r>
            <a:r>
              <a:rPr lang="en-US" sz="1400" kern="50" dirty="0" err="1">
                <a:latin typeface="Arial"/>
                <a:ea typeface="SimSun"/>
                <a:cs typeface="Mangal"/>
              </a:rPr>
              <a:t>pemerintah</a:t>
            </a:r>
            <a:r>
              <a:rPr lang="en-US" sz="1400" kern="50" dirty="0">
                <a:latin typeface="Arial"/>
                <a:ea typeface="SimSun"/>
                <a:cs typeface="Mangal"/>
              </a:rPr>
              <a:t> </a:t>
            </a:r>
            <a:r>
              <a:rPr lang="en-US" sz="1400" kern="50" dirty="0" err="1">
                <a:latin typeface="Arial"/>
                <a:ea typeface="SimSun"/>
                <a:cs typeface="Mangal"/>
              </a:rPr>
              <a:t>kota</a:t>
            </a:r>
            <a:endParaRPr lang="en-US" sz="1400" kern="50" dirty="0">
              <a:latin typeface="Times New Roman"/>
              <a:ea typeface="SimSun"/>
              <a:cs typeface="Mangal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51520" y="1628800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51520" y="1556792"/>
            <a:ext cx="144016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820472" y="1556792"/>
            <a:ext cx="144016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974273" y="1542529"/>
            <a:ext cx="144016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128074" y="1556792"/>
            <a:ext cx="144016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01415" y="1542529"/>
            <a:ext cx="144016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874756" y="1556792"/>
            <a:ext cx="144016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874756" y="2395732"/>
            <a:ext cx="3253318" cy="34009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290"/>
              </a:spcBef>
              <a:spcAft>
                <a:spcPts val="290"/>
              </a:spcAft>
            </a:pPr>
            <a:r>
              <a:rPr lang="en-US" sz="1400" kern="50" dirty="0" err="1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Restrukturisasi</a:t>
            </a:r>
            <a:r>
              <a:rPr lang="en-US" sz="1400" kern="50" dirty="0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 Kantor </a:t>
            </a:r>
            <a:r>
              <a:rPr lang="en-US" sz="1400" kern="50" dirty="0" err="1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Kominfo</a:t>
            </a:r>
            <a:endParaRPr lang="en-US" sz="1400" kern="50" dirty="0">
              <a:solidFill>
                <a:schemeClr val="bg1">
                  <a:lumMod val="95000"/>
                </a:schemeClr>
              </a:solidFill>
              <a:latin typeface="Times New Roman"/>
              <a:ea typeface="SimSun"/>
              <a:cs typeface="Mang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49807" y="2778286"/>
            <a:ext cx="8712969" cy="320024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290"/>
              </a:spcBef>
              <a:spcAft>
                <a:spcPts val="290"/>
              </a:spcAft>
            </a:pPr>
            <a:r>
              <a:rPr lang="en-US" sz="1400" kern="50" dirty="0" err="1">
                <a:solidFill>
                  <a:schemeClr val="bg1"/>
                </a:solidFill>
                <a:latin typeface="Arial"/>
                <a:ea typeface="SimSun"/>
                <a:cs typeface="Mangal"/>
              </a:rPr>
              <a:t>Peningkatan</a:t>
            </a:r>
            <a:r>
              <a:rPr lang="en-US" sz="1400" kern="50" dirty="0">
                <a:solidFill>
                  <a:schemeClr val="bg1"/>
                </a:solidFill>
                <a:latin typeface="Arial"/>
                <a:ea typeface="SimSun"/>
                <a:cs typeface="Mangal"/>
              </a:rPr>
              <a:t> </a:t>
            </a:r>
            <a:r>
              <a:rPr lang="en-US" sz="1400" kern="50" dirty="0" err="1">
                <a:solidFill>
                  <a:schemeClr val="bg1"/>
                </a:solidFill>
                <a:latin typeface="Arial"/>
                <a:ea typeface="SimSun"/>
                <a:cs typeface="Mangal"/>
              </a:rPr>
              <a:t>kualitas</a:t>
            </a:r>
            <a:r>
              <a:rPr lang="en-US" sz="1400" kern="50" dirty="0">
                <a:solidFill>
                  <a:schemeClr val="bg1"/>
                </a:solidFill>
                <a:latin typeface="Arial"/>
                <a:ea typeface="SimSun"/>
                <a:cs typeface="Mangal"/>
              </a:rPr>
              <a:t> </a:t>
            </a:r>
            <a:r>
              <a:rPr lang="en-US" sz="1400" kern="50" dirty="0" err="1">
                <a:solidFill>
                  <a:schemeClr val="bg1"/>
                </a:solidFill>
                <a:latin typeface="Arial"/>
                <a:ea typeface="SimSun"/>
                <a:cs typeface="Mangal"/>
              </a:rPr>
              <a:t>dan</a:t>
            </a:r>
            <a:r>
              <a:rPr lang="en-US" sz="1400" kern="50" dirty="0">
                <a:solidFill>
                  <a:schemeClr val="bg1"/>
                </a:solidFill>
                <a:latin typeface="Arial"/>
                <a:ea typeface="SimSun"/>
                <a:cs typeface="Mangal"/>
              </a:rPr>
              <a:t> </a:t>
            </a:r>
            <a:r>
              <a:rPr lang="en-US" sz="1400" kern="50" dirty="0" err="1">
                <a:solidFill>
                  <a:schemeClr val="bg1"/>
                </a:solidFill>
                <a:latin typeface="Arial"/>
                <a:ea typeface="SimSun"/>
                <a:cs typeface="Mangal"/>
              </a:rPr>
              <a:t>kuantitas</a:t>
            </a:r>
            <a:r>
              <a:rPr lang="en-US" sz="1400" kern="50" dirty="0">
                <a:solidFill>
                  <a:schemeClr val="bg1"/>
                </a:solidFill>
                <a:latin typeface="Arial"/>
                <a:ea typeface="SimSun"/>
                <a:cs typeface="Mangal"/>
              </a:rPr>
              <a:t> SDM TIK</a:t>
            </a:r>
            <a:endParaRPr lang="en-US" sz="1400" kern="50" dirty="0">
              <a:solidFill>
                <a:schemeClr val="bg1"/>
              </a:solidFill>
              <a:latin typeface="Times New Roman"/>
              <a:ea typeface="SimSun"/>
              <a:cs typeface="Mang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9807" y="3160700"/>
            <a:ext cx="3391604" cy="34009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290"/>
              </a:spcBef>
              <a:spcAft>
                <a:spcPts val="290"/>
              </a:spcAft>
            </a:pPr>
            <a:r>
              <a:rPr lang="en-US" sz="1400" kern="50" dirty="0" err="1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Pengembangan</a:t>
            </a:r>
            <a:r>
              <a:rPr lang="en-US" sz="1400" kern="50" dirty="0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 data center</a:t>
            </a:r>
            <a:endParaRPr lang="en-US" sz="1400" kern="50" dirty="0">
              <a:solidFill>
                <a:schemeClr val="bg1">
                  <a:lumMod val="95000"/>
                </a:schemeClr>
              </a:solidFill>
              <a:latin typeface="Times New Roman"/>
              <a:ea typeface="SimSun"/>
              <a:cs typeface="Mang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49807" y="3558100"/>
            <a:ext cx="3391604" cy="58785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290"/>
              </a:spcBef>
              <a:spcAft>
                <a:spcPts val="290"/>
              </a:spcAft>
            </a:pPr>
            <a:r>
              <a:rPr lang="en-US" sz="1400" kern="50" dirty="0" err="1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Pengembangan</a:t>
            </a:r>
            <a:r>
              <a:rPr lang="en-US" sz="1400" kern="50" dirty="0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 </a:t>
            </a:r>
            <a:r>
              <a:rPr lang="en-US" sz="1400" kern="50" dirty="0" err="1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jaringan</a:t>
            </a:r>
            <a:r>
              <a:rPr lang="en-US" sz="1400" kern="50" dirty="0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 fiber </a:t>
            </a:r>
            <a:r>
              <a:rPr lang="en-US" sz="1400" kern="50" dirty="0" err="1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optik</a:t>
            </a:r>
            <a:r>
              <a:rPr lang="en-US" sz="1400" kern="50" dirty="0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 </a:t>
            </a:r>
            <a:r>
              <a:rPr lang="en-US" sz="1400" kern="50" dirty="0" err="1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instansi</a:t>
            </a:r>
            <a:r>
              <a:rPr lang="en-US" sz="1400" kern="50" dirty="0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 </a:t>
            </a:r>
            <a:r>
              <a:rPr lang="en-US" sz="1400" kern="50" dirty="0" err="1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pemerintah</a:t>
            </a:r>
            <a:endParaRPr lang="en-US" sz="1400" kern="50" dirty="0">
              <a:solidFill>
                <a:schemeClr val="bg1">
                  <a:lumMod val="95000"/>
                </a:schemeClr>
              </a:solidFill>
              <a:latin typeface="Times New Roman"/>
              <a:ea typeface="SimSun"/>
              <a:cs typeface="Mang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639699" y="4199921"/>
            <a:ext cx="5323077" cy="3385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290"/>
              </a:spcBef>
              <a:spcAft>
                <a:spcPts val="290"/>
              </a:spcAft>
            </a:pPr>
            <a:r>
              <a:rPr lang="en-US" sz="1400" kern="50" dirty="0" err="1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Pengembangan</a:t>
            </a:r>
            <a:r>
              <a:rPr lang="en-US" sz="1400" kern="50" dirty="0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 </a:t>
            </a:r>
            <a:r>
              <a:rPr lang="en-US" sz="1400" kern="50" dirty="0" err="1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keamanan</a:t>
            </a:r>
            <a:r>
              <a:rPr lang="en-US" sz="1400" kern="50" dirty="0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 </a:t>
            </a:r>
            <a:r>
              <a:rPr lang="en-US" sz="1400" kern="50" dirty="0" err="1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informasi</a:t>
            </a:r>
            <a:endParaRPr lang="en-US" sz="1400" kern="50" dirty="0">
              <a:solidFill>
                <a:schemeClr val="bg1">
                  <a:lumMod val="95000"/>
                </a:schemeClr>
              </a:solidFill>
              <a:latin typeface="Times New Roman"/>
              <a:ea typeface="SimSun"/>
              <a:cs typeface="Mang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1436" y="4602404"/>
            <a:ext cx="8713622" cy="3400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290"/>
              </a:spcBef>
              <a:spcAft>
                <a:spcPts val="290"/>
              </a:spcAft>
            </a:pPr>
            <a:r>
              <a:rPr lang="en-US" sz="1400" kern="50" dirty="0" err="1">
                <a:latin typeface="Arial"/>
                <a:ea typeface="SimSun"/>
                <a:cs typeface="Mangal"/>
              </a:rPr>
              <a:t>Pengembangan</a:t>
            </a:r>
            <a:r>
              <a:rPr lang="en-US" sz="1400" kern="50" dirty="0">
                <a:latin typeface="Arial"/>
                <a:ea typeface="SimSun"/>
                <a:cs typeface="Mangal"/>
              </a:rPr>
              <a:t> </a:t>
            </a:r>
            <a:r>
              <a:rPr lang="en-US" sz="1400" kern="50" dirty="0" err="1">
                <a:latin typeface="Arial"/>
                <a:ea typeface="SimSun"/>
                <a:cs typeface="Mangal"/>
              </a:rPr>
              <a:t>sistem</a:t>
            </a:r>
            <a:r>
              <a:rPr lang="en-US" sz="1400" kern="50" dirty="0">
                <a:latin typeface="Arial"/>
                <a:ea typeface="SimSun"/>
                <a:cs typeface="Mangal"/>
              </a:rPr>
              <a:t> </a:t>
            </a:r>
            <a:r>
              <a:rPr lang="en-US" sz="1400" kern="50" dirty="0" err="1">
                <a:latin typeface="Arial"/>
                <a:ea typeface="SimSun"/>
                <a:cs typeface="Mangal"/>
              </a:rPr>
              <a:t>informasi</a:t>
            </a:r>
            <a:r>
              <a:rPr lang="en-US" sz="1400" kern="50" dirty="0">
                <a:latin typeface="Arial"/>
                <a:ea typeface="SimSun"/>
                <a:cs typeface="Mangal"/>
              </a:rPr>
              <a:t> </a:t>
            </a:r>
            <a:r>
              <a:rPr lang="en-US" sz="1400" kern="50" dirty="0" err="1">
                <a:latin typeface="Arial"/>
                <a:ea typeface="SimSun"/>
                <a:cs typeface="Mangal"/>
              </a:rPr>
              <a:t>manajemen</a:t>
            </a:r>
            <a:r>
              <a:rPr lang="en-US" sz="1400" kern="50" dirty="0">
                <a:latin typeface="Arial"/>
                <a:ea typeface="SimSun"/>
                <a:cs typeface="Mangal"/>
              </a:rPr>
              <a:t> </a:t>
            </a:r>
            <a:r>
              <a:rPr lang="en-US" sz="1400" kern="50" dirty="0" err="1">
                <a:latin typeface="Arial"/>
                <a:ea typeface="SimSun"/>
                <a:cs typeface="Mangal"/>
              </a:rPr>
              <a:t>layanan</a:t>
            </a:r>
            <a:r>
              <a:rPr lang="en-US" sz="1400" kern="50" dirty="0">
                <a:latin typeface="Arial"/>
                <a:ea typeface="SimSun"/>
                <a:cs typeface="Mangal"/>
              </a:rPr>
              <a:t> </a:t>
            </a:r>
            <a:r>
              <a:rPr lang="en-US" sz="1400" kern="50" dirty="0" err="1">
                <a:latin typeface="Arial"/>
                <a:ea typeface="SimSun"/>
                <a:cs typeface="Mangal"/>
              </a:rPr>
              <a:t>masyarakat</a:t>
            </a:r>
            <a:endParaRPr lang="en-US" sz="1400" kern="50" dirty="0">
              <a:latin typeface="Times New Roman"/>
              <a:ea typeface="SimSun"/>
              <a:cs typeface="Mang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643719" y="5028278"/>
            <a:ext cx="5319057" cy="34009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290"/>
              </a:spcBef>
              <a:spcAft>
                <a:spcPts val="290"/>
              </a:spcAft>
            </a:pPr>
            <a:r>
              <a:rPr lang="en-US" sz="1400" kern="50" dirty="0" err="1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Pengembangan</a:t>
            </a:r>
            <a:r>
              <a:rPr lang="en-US" sz="1400" kern="50" dirty="0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 </a:t>
            </a:r>
            <a:r>
              <a:rPr lang="en-US" sz="1400" kern="50" dirty="0" err="1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sistem</a:t>
            </a:r>
            <a:r>
              <a:rPr lang="en-US" sz="1400" kern="50" dirty="0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 </a:t>
            </a:r>
            <a:r>
              <a:rPr lang="en-US" sz="1400" kern="50" dirty="0" err="1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informasi</a:t>
            </a:r>
            <a:r>
              <a:rPr lang="en-US" sz="1400" kern="50" dirty="0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 </a:t>
            </a:r>
            <a:r>
              <a:rPr lang="en-US" sz="1400" kern="50" dirty="0" err="1">
                <a:solidFill>
                  <a:schemeClr val="bg1">
                    <a:lumMod val="95000"/>
                  </a:schemeClr>
                </a:solidFill>
                <a:latin typeface="Arial"/>
                <a:ea typeface="SimSun"/>
                <a:cs typeface="Mangal"/>
              </a:rPr>
              <a:t>eksekutif</a:t>
            </a:r>
            <a:endParaRPr lang="en-US" sz="1400" kern="50" dirty="0">
              <a:solidFill>
                <a:schemeClr val="bg1">
                  <a:lumMod val="95000"/>
                </a:schemeClr>
              </a:solidFill>
              <a:latin typeface="Times New Roman"/>
              <a:ea typeface="SimSun"/>
              <a:cs typeface="Mang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18877" y="6074598"/>
            <a:ext cx="3421385" cy="587853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290"/>
              </a:spcBef>
              <a:spcAft>
                <a:spcPts val="290"/>
              </a:spcAft>
            </a:pPr>
            <a:r>
              <a:rPr lang="en-US" sz="1400" kern="50" dirty="0" err="1">
                <a:latin typeface="Arial"/>
                <a:ea typeface="SimSun"/>
                <a:cs typeface="Mangal"/>
              </a:rPr>
              <a:t>Pengembangan</a:t>
            </a:r>
            <a:r>
              <a:rPr lang="en-US" sz="1400" kern="50" dirty="0">
                <a:latin typeface="Arial"/>
                <a:ea typeface="SimSun"/>
                <a:cs typeface="Mangal"/>
              </a:rPr>
              <a:t> </a:t>
            </a:r>
            <a:r>
              <a:rPr lang="en-US" sz="1400" kern="50" dirty="0" err="1">
                <a:latin typeface="Arial"/>
                <a:ea typeface="SimSun"/>
                <a:cs typeface="Mangal"/>
              </a:rPr>
              <a:t>pelayanan</a:t>
            </a:r>
            <a:r>
              <a:rPr lang="en-US" sz="1400" kern="50" dirty="0">
                <a:latin typeface="Arial"/>
                <a:ea typeface="SimSun"/>
                <a:cs typeface="Mangal"/>
              </a:rPr>
              <a:t> </a:t>
            </a:r>
            <a:r>
              <a:rPr lang="en-US" sz="1400" kern="50" dirty="0" err="1">
                <a:latin typeface="Arial"/>
                <a:ea typeface="SimSun"/>
                <a:cs typeface="Mangal"/>
              </a:rPr>
              <a:t>informasi</a:t>
            </a:r>
            <a:r>
              <a:rPr lang="en-US" sz="1400" kern="50" dirty="0">
                <a:latin typeface="Arial"/>
                <a:ea typeface="SimSun"/>
                <a:cs typeface="Mangal"/>
              </a:rPr>
              <a:t> </a:t>
            </a:r>
            <a:r>
              <a:rPr lang="en-US" sz="1400" kern="50" dirty="0" err="1">
                <a:latin typeface="Arial"/>
                <a:ea typeface="SimSun"/>
                <a:cs typeface="Mangal"/>
              </a:rPr>
              <a:t>masyarakat</a:t>
            </a:r>
            <a:r>
              <a:rPr lang="en-US" sz="1400" kern="50" dirty="0">
                <a:latin typeface="Arial"/>
                <a:ea typeface="SimSun"/>
                <a:cs typeface="Mangal"/>
              </a:rPr>
              <a:t> </a:t>
            </a:r>
            <a:r>
              <a:rPr lang="en-US" sz="1400" kern="50" dirty="0" err="1">
                <a:latin typeface="Arial"/>
                <a:ea typeface="SimSun"/>
                <a:cs typeface="Mangal"/>
              </a:rPr>
              <a:t>dan</a:t>
            </a:r>
            <a:r>
              <a:rPr lang="en-US" sz="1400" kern="50" dirty="0">
                <a:latin typeface="Arial"/>
                <a:ea typeface="SimSun"/>
                <a:cs typeface="Mangal"/>
              </a:rPr>
              <a:t> </a:t>
            </a:r>
            <a:r>
              <a:rPr lang="en-US" sz="1400" kern="50" dirty="0" err="1">
                <a:latin typeface="Arial"/>
                <a:ea typeface="SimSun"/>
                <a:cs typeface="Mangal"/>
              </a:rPr>
              <a:t>kemitraan</a:t>
            </a:r>
            <a:endParaRPr lang="en-US" sz="1400" kern="50" dirty="0">
              <a:latin typeface="Times New Roman"/>
              <a:ea typeface="SimSun"/>
              <a:cs typeface="Mang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7290" y="136464"/>
            <a:ext cx="7506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ROAD MAP JANGKA MENENGAH E-GOV DAN SMART CITY</a:t>
            </a:r>
            <a:endParaRPr lang="en-US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219200" y="640080"/>
            <a:ext cx="2681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C00000"/>
                </a:solidFill>
                <a:latin typeface="Impact" pitchFamily="34" charset="0"/>
              </a:rPr>
              <a:t>Perwali No. 33/2013</a:t>
            </a:r>
            <a:endParaRPr lang="id-ID" sz="2400" dirty="0">
              <a:solidFill>
                <a:srgbClr val="C00000"/>
              </a:solidFill>
              <a:latin typeface="Impact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37239" y="635615"/>
            <a:ext cx="2265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C00000"/>
                </a:solidFill>
                <a:latin typeface="Impact" pitchFamily="34" charset="0"/>
              </a:rPr>
              <a:t>Raperda Th </a:t>
            </a:r>
            <a:r>
              <a:rPr lang="en-US" sz="2400" smtClean="0">
                <a:solidFill>
                  <a:srgbClr val="C00000"/>
                </a:solidFill>
                <a:latin typeface="Impact" pitchFamily="34" charset="0"/>
              </a:rPr>
              <a:t>2016</a:t>
            </a:r>
            <a:endParaRPr lang="id-ID" sz="2400" dirty="0">
              <a:solidFill>
                <a:srgbClr val="C00000"/>
              </a:solidFill>
              <a:latin typeface="Impact" pitchFamily="34" charset="0"/>
            </a:endParaRPr>
          </a:p>
        </p:txBody>
      </p:sp>
      <p:sp>
        <p:nvSpPr>
          <p:cNvPr id="38" name="Right Arrow 37"/>
          <p:cNvSpPr/>
          <p:nvPr/>
        </p:nvSpPr>
        <p:spPr>
          <a:xfrm>
            <a:off x="3981792" y="499120"/>
            <a:ext cx="1657008" cy="7200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Penyusunan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05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54113" y="3284538"/>
            <a:ext cx="1905000" cy="23542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5" name="Rectangle 4"/>
          <p:cNvSpPr/>
          <p:nvPr/>
        </p:nvSpPr>
        <p:spPr>
          <a:xfrm>
            <a:off x="6011863" y="3284538"/>
            <a:ext cx="1905000" cy="1296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" name="Rectangle 5"/>
          <p:cNvSpPr/>
          <p:nvPr/>
        </p:nvSpPr>
        <p:spPr>
          <a:xfrm>
            <a:off x="3675063" y="5395913"/>
            <a:ext cx="1905000" cy="14890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3643313" y="1023937"/>
            <a:ext cx="1905000" cy="1490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pic>
        <p:nvPicPr>
          <p:cNvPr id="8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75" y="2281238"/>
            <a:ext cx="2884488" cy="294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3581400" y="3124200"/>
            <a:ext cx="19968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altLang="en-US" b="1" dirty="0" smtClean="0"/>
              <a:t>Bogor Green Room</a:t>
            </a:r>
          </a:p>
          <a:p>
            <a:pPr algn="ctr"/>
            <a:r>
              <a:rPr lang="en-US" altLang="en-US" b="1" dirty="0" smtClean="0"/>
              <a:t>(BGR)</a:t>
            </a:r>
            <a:endParaRPr lang="id-ID" altLang="en-US" b="1" dirty="0"/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6248400" y="3370263"/>
            <a:ext cx="168527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id-ID" altLang="en-US" dirty="0"/>
              <a:t>Pajak </a:t>
            </a:r>
            <a:r>
              <a:rPr lang="id-ID" altLang="en-US" dirty="0" smtClean="0"/>
              <a:t>Online</a:t>
            </a:r>
            <a:endParaRPr lang="id-ID" altLang="en-US" dirty="0"/>
          </a:p>
          <a:p>
            <a:r>
              <a:rPr lang="id-ID" altLang="en-US" dirty="0"/>
              <a:t>PBB </a:t>
            </a:r>
            <a:r>
              <a:rPr lang="id-ID" altLang="en-US" dirty="0" smtClean="0"/>
              <a:t>Online</a:t>
            </a:r>
            <a:endParaRPr lang="en-US" altLang="en-US" dirty="0" smtClean="0"/>
          </a:p>
          <a:p>
            <a:r>
              <a:rPr lang="en-US" altLang="en-US" dirty="0" err="1" smtClean="0"/>
              <a:t>Perizinan</a:t>
            </a:r>
            <a:r>
              <a:rPr lang="en-US" altLang="en-US" dirty="0" smtClean="0"/>
              <a:t> online</a:t>
            </a:r>
            <a:endParaRPr lang="id-ID" altLang="en-US" dirty="0"/>
          </a:p>
          <a:p>
            <a:endParaRPr lang="id-ID" altLang="en-US" dirty="0"/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1333500" y="3357563"/>
            <a:ext cx="153958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1600" dirty="0" smtClean="0"/>
              <a:t>Blue Print </a:t>
            </a:r>
            <a:r>
              <a:rPr lang="id-ID" altLang="en-US" sz="1600" dirty="0" smtClean="0"/>
              <a:t>E-Gov</a:t>
            </a:r>
            <a:endParaRPr lang="en-US" altLang="en-US" sz="1600" dirty="0" smtClean="0"/>
          </a:p>
          <a:p>
            <a:r>
              <a:rPr lang="en-US" altLang="en-US" sz="1600" dirty="0" err="1" smtClean="0"/>
              <a:t>Perwali</a:t>
            </a:r>
            <a:r>
              <a:rPr lang="en-US" altLang="en-US" sz="1600" dirty="0" smtClean="0"/>
              <a:t> E-Gov</a:t>
            </a:r>
          </a:p>
          <a:p>
            <a:r>
              <a:rPr lang="en-US" altLang="en-US" sz="1600" dirty="0" err="1" smtClean="0"/>
              <a:t>Raperda</a:t>
            </a:r>
            <a:r>
              <a:rPr lang="en-US" altLang="en-US" sz="1600" dirty="0" smtClean="0"/>
              <a:t> –Gov</a:t>
            </a:r>
          </a:p>
          <a:p>
            <a:r>
              <a:rPr lang="en-US" altLang="en-US" sz="1600" dirty="0" smtClean="0"/>
              <a:t>E-</a:t>
            </a:r>
            <a:r>
              <a:rPr lang="en-US" altLang="en-US" sz="1600" dirty="0" err="1" smtClean="0"/>
              <a:t>Surat</a:t>
            </a:r>
            <a:endParaRPr lang="en-US" altLang="en-US" sz="1600" dirty="0" smtClean="0"/>
          </a:p>
          <a:p>
            <a:r>
              <a:rPr lang="en-US" altLang="en-US" sz="1600" dirty="0" err="1" smtClean="0"/>
              <a:t>Simpeg</a:t>
            </a:r>
            <a:endParaRPr lang="en-US" altLang="en-US" sz="1600" dirty="0" smtClean="0"/>
          </a:p>
          <a:p>
            <a:r>
              <a:rPr lang="en-US" altLang="en-US" sz="1600" dirty="0" smtClean="0"/>
              <a:t>E-Planning</a:t>
            </a:r>
          </a:p>
          <a:p>
            <a:r>
              <a:rPr lang="en-US" altLang="en-US" sz="1600" dirty="0" smtClean="0"/>
              <a:t>CCTV</a:t>
            </a:r>
          </a:p>
          <a:p>
            <a:r>
              <a:rPr lang="en-US" altLang="en-US" sz="1600" dirty="0" smtClean="0"/>
              <a:t>ATCS</a:t>
            </a:r>
          </a:p>
          <a:p>
            <a:r>
              <a:rPr lang="id-ID" altLang="en-US" sz="1600" dirty="0" smtClean="0"/>
              <a:t>Website</a:t>
            </a:r>
            <a:endParaRPr lang="id-ID" altLang="en-US" sz="1600" dirty="0"/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3749675" y="1181100"/>
            <a:ext cx="160556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id-ID" altLang="en-US" sz="1400" dirty="0"/>
              <a:t>SIM Puskesmas</a:t>
            </a:r>
          </a:p>
          <a:p>
            <a:r>
              <a:rPr lang="id-ID" altLang="en-US" sz="1400" dirty="0"/>
              <a:t>SIM Kelurahan</a:t>
            </a:r>
          </a:p>
          <a:p>
            <a:r>
              <a:rPr lang="id-ID" altLang="en-US" sz="1400" dirty="0"/>
              <a:t>PPDB Online</a:t>
            </a:r>
          </a:p>
          <a:p>
            <a:r>
              <a:rPr lang="id-ID" altLang="en-US" sz="1400" dirty="0"/>
              <a:t>Media </a:t>
            </a:r>
            <a:r>
              <a:rPr lang="id-ID" altLang="en-US" sz="1400" dirty="0" smtClean="0"/>
              <a:t>Sosial</a:t>
            </a:r>
            <a:endParaRPr lang="en-US" altLang="en-US" sz="1400" dirty="0" smtClean="0"/>
          </a:p>
          <a:p>
            <a:r>
              <a:rPr lang="en-US" altLang="en-US" sz="1400" dirty="0" err="1" smtClean="0"/>
              <a:t>Aspirasi</a:t>
            </a:r>
            <a:r>
              <a:rPr lang="en-US" altLang="en-US" sz="1400" dirty="0" smtClean="0"/>
              <a:t> </a:t>
            </a:r>
            <a:r>
              <a:rPr lang="id-ID" altLang="en-US" sz="1400" dirty="0" smtClean="0"/>
              <a:t>Pengaduan</a:t>
            </a:r>
          </a:p>
          <a:p>
            <a:r>
              <a:rPr lang="en-US" altLang="en-US" sz="1400" dirty="0" smtClean="0"/>
              <a:t>Online</a:t>
            </a:r>
            <a:endParaRPr lang="id-ID" altLang="en-US" sz="1400" dirty="0"/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3729038" y="5678488"/>
            <a:ext cx="191071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id-ID" altLang="en-US" dirty="0"/>
              <a:t>Fiber Optic</a:t>
            </a:r>
          </a:p>
          <a:p>
            <a:r>
              <a:rPr lang="id-ID" altLang="en-US" dirty="0"/>
              <a:t>Wi-Fi </a:t>
            </a:r>
            <a:r>
              <a:rPr lang="en-US" altLang="en-US" dirty="0" smtClean="0"/>
              <a:t>Public</a:t>
            </a:r>
            <a:endParaRPr lang="id-ID" altLang="en-US" dirty="0"/>
          </a:p>
          <a:p>
            <a:r>
              <a:rPr lang="id-ID" altLang="en-US" dirty="0"/>
              <a:t>Micro Cell *</a:t>
            </a:r>
          </a:p>
          <a:p>
            <a:r>
              <a:rPr lang="id-ID" altLang="en-US" dirty="0"/>
              <a:t>Ducting System **</a:t>
            </a:r>
          </a:p>
        </p:txBody>
      </p:sp>
      <p:pic>
        <p:nvPicPr>
          <p:cNvPr id="14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2843213"/>
            <a:ext cx="19050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13" y="2840038"/>
            <a:ext cx="19050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13" y="692150"/>
            <a:ext cx="19050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5157788"/>
            <a:ext cx="19050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21"/>
          <p:cNvSpPr txBox="1">
            <a:spLocks noChangeArrowheads="1"/>
          </p:cNvSpPr>
          <p:nvPr/>
        </p:nvSpPr>
        <p:spPr bwMode="auto">
          <a:xfrm>
            <a:off x="6276975" y="1111250"/>
            <a:ext cx="2228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id-ID" altLang="en-US" sz="2400">
                <a:solidFill>
                  <a:srgbClr val="C00000"/>
                </a:solidFill>
                <a:latin typeface="Impact" panose="020B0806030902050204" pitchFamily="34" charset="0"/>
              </a:rPr>
              <a:t>Smarter CITIZEN </a:t>
            </a:r>
          </a:p>
        </p:txBody>
      </p:sp>
      <p:sp>
        <p:nvSpPr>
          <p:cNvPr id="19" name="TextBox 22"/>
          <p:cNvSpPr txBox="1">
            <a:spLocks noChangeArrowheads="1"/>
          </p:cNvSpPr>
          <p:nvPr/>
        </p:nvSpPr>
        <p:spPr bwMode="auto">
          <a:xfrm>
            <a:off x="6011863" y="1787525"/>
            <a:ext cx="2492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id-ID" altLang="en-US" sz="2400">
                <a:solidFill>
                  <a:srgbClr val="C00000"/>
                </a:solidFill>
                <a:latin typeface="Impact" panose="020B0806030902050204" pitchFamily="34" charset="0"/>
              </a:rPr>
              <a:t>Smarter ECONOMY </a:t>
            </a:r>
          </a:p>
        </p:txBody>
      </p:sp>
      <p:sp>
        <p:nvSpPr>
          <p:cNvPr id="20" name="TextBox 23"/>
          <p:cNvSpPr txBox="1">
            <a:spLocks noChangeArrowheads="1"/>
          </p:cNvSpPr>
          <p:nvPr/>
        </p:nvSpPr>
        <p:spPr bwMode="auto">
          <a:xfrm>
            <a:off x="587375" y="1111250"/>
            <a:ext cx="2060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id-ID" altLang="en-US" sz="2400">
                <a:solidFill>
                  <a:srgbClr val="C00000"/>
                </a:solidFill>
                <a:latin typeface="Impact" panose="020B0806030902050204" pitchFamily="34" charset="0"/>
              </a:rPr>
              <a:t>Smarter LIVING</a:t>
            </a:r>
          </a:p>
        </p:txBody>
      </p:sp>
      <p:sp>
        <p:nvSpPr>
          <p:cNvPr id="21" name="TextBox 24"/>
          <p:cNvSpPr txBox="1">
            <a:spLocks noChangeArrowheads="1"/>
          </p:cNvSpPr>
          <p:nvPr/>
        </p:nvSpPr>
        <p:spPr bwMode="auto">
          <a:xfrm>
            <a:off x="265113" y="1787525"/>
            <a:ext cx="2889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id-ID" altLang="en-US" sz="2400">
                <a:solidFill>
                  <a:srgbClr val="C00000"/>
                </a:solidFill>
                <a:latin typeface="Impact" panose="020B0806030902050204" pitchFamily="34" charset="0"/>
              </a:rPr>
              <a:t>Smarter GOVERNMENT</a:t>
            </a:r>
          </a:p>
        </p:txBody>
      </p:sp>
      <p:sp>
        <p:nvSpPr>
          <p:cNvPr id="22" name="TextBox 29"/>
          <p:cNvSpPr txBox="1">
            <a:spLocks noChangeArrowheads="1"/>
          </p:cNvSpPr>
          <p:nvPr/>
        </p:nvSpPr>
        <p:spPr bwMode="auto">
          <a:xfrm>
            <a:off x="6156325" y="5630863"/>
            <a:ext cx="2417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id-ID" altLang="en-US" sz="2400">
                <a:solidFill>
                  <a:srgbClr val="C00000"/>
                </a:solidFill>
                <a:latin typeface="Impact" panose="020B0806030902050204" pitchFamily="34" charset="0"/>
              </a:rPr>
              <a:t>Smarter MOBILITY</a:t>
            </a:r>
          </a:p>
        </p:txBody>
      </p:sp>
      <p:sp>
        <p:nvSpPr>
          <p:cNvPr id="23" name="TextBox 30"/>
          <p:cNvSpPr txBox="1">
            <a:spLocks noChangeArrowheads="1"/>
          </p:cNvSpPr>
          <p:nvPr/>
        </p:nvSpPr>
        <p:spPr bwMode="auto">
          <a:xfrm>
            <a:off x="122238" y="5589588"/>
            <a:ext cx="29733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id-ID" altLang="en-US" sz="2400" dirty="0">
                <a:solidFill>
                  <a:srgbClr val="C00000"/>
                </a:solidFill>
                <a:latin typeface="Impact" panose="020B0806030902050204" pitchFamily="34" charset="0"/>
              </a:rPr>
              <a:t>Smarter ENVIRONMENT</a:t>
            </a:r>
          </a:p>
        </p:txBody>
      </p:sp>
      <p:sp>
        <p:nvSpPr>
          <p:cNvPr id="24" name="Up Arrow 23"/>
          <p:cNvSpPr/>
          <p:nvPr/>
        </p:nvSpPr>
        <p:spPr>
          <a:xfrm>
            <a:off x="1671638" y="2249488"/>
            <a:ext cx="673100" cy="503237"/>
          </a:xfrm>
          <a:prstGeom prst="up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5" name="Left Arrow 24"/>
          <p:cNvSpPr/>
          <p:nvPr/>
        </p:nvSpPr>
        <p:spPr>
          <a:xfrm>
            <a:off x="2916238" y="1028700"/>
            <a:ext cx="631825" cy="627063"/>
          </a:xfrm>
          <a:prstGeom prst="lef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6" name="Left Arrow 25"/>
          <p:cNvSpPr/>
          <p:nvPr/>
        </p:nvSpPr>
        <p:spPr>
          <a:xfrm rot="10800000">
            <a:off x="5622925" y="1028700"/>
            <a:ext cx="633413" cy="627063"/>
          </a:xfrm>
          <a:prstGeom prst="lef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7" name="Up Arrow 26"/>
          <p:cNvSpPr/>
          <p:nvPr/>
        </p:nvSpPr>
        <p:spPr>
          <a:xfrm>
            <a:off x="6629400" y="2249488"/>
            <a:ext cx="671513" cy="503237"/>
          </a:xfrm>
          <a:prstGeom prst="up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8" name="Left Arrow 27"/>
          <p:cNvSpPr/>
          <p:nvPr/>
        </p:nvSpPr>
        <p:spPr>
          <a:xfrm>
            <a:off x="3059113" y="5516563"/>
            <a:ext cx="508000" cy="628650"/>
          </a:xfrm>
          <a:prstGeom prst="lef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9" name="Left Arrow 28"/>
          <p:cNvSpPr/>
          <p:nvPr/>
        </p:nvSpPr>
        <p:spPr>
          <a:xfrm rot="10800000">
            <a:off x="5686425" y="5516563"/>
            <a:ext cx="506413" cy="628650"/>
          </a:xfrm>
          <a:prstGeom prst="lef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9144000" cy="5492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 dirty="0"/>
          </a:p>
        </p:txBody>
      </p:sp>
      <p:sp>
        <p:nvSpPr>
          <p:cNvPr id="31" name="TextBox 40"/>
          <p:cNvSpPr txBox="1">
            <a:spLocks noChangeArrowheads="1"/>
          </p:cNvSpPr>
          <p:nvPr/>
        </p:nvSpPr>
        <p:spPr bwMode="auto">
          <a:xfrm>
            <a:off x="1061524" y="71735"/>
            <a:ext cx="70555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2400" b="1" dirty="0" smtClean="0">
                <a:solidFill>
                  <a:schemeClr val="bg1"/>
                </a:solidFill>
              </a:rPr>
              <a:t>BOGOR  CITY  DEVELOPMENT  TOWARD  </a:t>
            </a:r>
            <a:r>
              <a:rPr lang="id-ID" altLang="en-US" sz="2400" b="1" dirty="0" smtClean="0">
                <a:solidFill>
                  <a:schemeClr val="bg1"/>
                </a:solidFill>
              </a:rPr>
              <a:t>SMART </a:t>
            </a:r>
            <a:r>
              <a:rPr lang="en-US" altLang="en-US" sz="2400" b="1" dirty="0" smtClean="0">
                <a:solidFill>
                  <a:schemeClr val="bg1"/>
                </a:solidFill>
              </a:rPr>
              <a:t> </a:t>
            </a:r>
            <a:r>
              <a:rPr lang="id-ID" altLang="en-US" sz="2400" b="1" dirty="0" smtClean="0">
                <a:solidFill>
                  <a:schemeClr val="bg1"/>
                </a:solidFill>
              </a:rPr>
              <a:t>CITY </a:t>
            </a:r>
            <a:endParaRPr lang="id-ID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35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1667</TotalTime>
  <Words>1627</Words>
  <Application>Microsoft Office PowerPoint</Application>
  <PresentationFormat>On-screen Show (4:3)</PresentationFormat>
  <Paragraphs>530</Paragraphs>
  <Slides>49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PowerPoint Presentation</vt:lpstr>
      <vt:lpstr>PowerPoint Presentation</vt:lpstr>
      <vt:lpstr>PowerPoint Presentation</vt:lpstr>
      <vt:lpstr>Komponen Smart 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DASHBOARD BOGOR GREEN 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acer</cp:lastModifiedBy>
  <cp:revision>222</cp:revision>
  <dcterms:created xsi:type="dcterms:W3CDTF">2015-06-25T00:24:11Z</dcterms:created>
  <dcterms:modified xsi:type="dcterms:W3CDTF">2015-11-19T02:54:30Z</dcterms:modified>
</cp:coreProperties>
</file>